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5"/>
    <p:sldMasterId id="2147483770" r:id="rId6"/>
  </p:sldMasterIdLst>
  <p:notesMasterIdLst>
    <p:notesMasterId r:id="rId52"/>
  </p:notesMasterIdLst>
  <p:sldIdLst>
    <p:sldId id="327" r:id="rId7"/>
    <p:sldId id="325" r:id="rId8"/>
    <p:sldId id="4189" r:id="rId9"/>
    <p:sldId id="4266" r:id="rId10"/>
    <p:sldId id="4221" r:id="rId11"/>
    <p:sldId id="4346" r:id="rId12"/>
    <p:sldId id="4329" r:id="rId13"/>
    <p:sldId id="256" r:id="rId14"/>
    <p:sldId id="4304" r:id="rId15"/>
    <p:sldId id="4312" r:id="rId16"/>
    <p:sldId id="4352" r:id="rId17"/>
    <p:sldId id="4348" r:id="rId18"/>
    <p:sldId id="4353" r:id="rId19"/>
    <p:sldId id="4323" r:id="rId20"/>
    <p:sldId id="4349" r:id="rId21"/>
    <p:sldId id="4321" r:id="rId22"/>
    <p:sldId id="4322" r:id="rId23"/>
    <p:sldId id="4356" r:id="rId24"/>
    <p:sldId id="4354" r:id="rId25"/>
    <p:sldId id="4357" r:id="rId26"/>
    <p:sldId id="257" r:id="rId27"/>
    <p:sldId id="4359" r:id="rId28"/>
    <p:sldId id="4300" r:id="rId29"/>
    <p:sldId id="4317" r:id="rId30"/>
    <p:sldId id="4335" r:id="rId31"/>
    <p:sldId id="4334" r:id="rId32"/>
    <p:sldId id="4338" r:id="rId33"/>
    <p:sldId id="4340" r:id="rId34"/>
    <p:sldId id="4342" r:id="rId35"/>
    <p:sldId id="4343" r:id="rId36"/>
    <p:sldId id="4328" r:id="rId37"/>
    <p:sldId id="4358" r:id="rId38"/>
    <p:sldId id="258" r:id="rId39"/>
    <p:sldId id="4247" r:id="rId40"/>
    <p:sldId id="4273" r:id="rId41"/>
    <p:sldId id="4274" r:id="rId42"/>
    <p:sldId id="4278" r:id="rId43"/>
    <p:sldId id="4280" r:id="rId44"/>
    <p:sldId id="4351" r:id="rId45"/>
    <p:sldId id="4277" r:id="rId46"/>
    <p:sldId id="4281" r:id="rId47"/>
    <p:sldId id="4350" r:id="rId48"/>
    <p:sldId id="4345" r:id="rId49"/>
    <p:sldId id="4326" r:id="rId50"/>
    <p:sldId id="27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D6A4F7-81E8-4A12-898C-6FB16D30BBD4}">
          <p14:sldIdLst>
            <p14:sldId id="327"/>
            <p14:sldId id="325"/>
            <p14:sldId id="4189"/>
            <p14:sldId id="4266"/>
            <p14:sldId id="4221"/>
            <p14:sldId id="4346"/>
            <p14:sldId id="4329"/>
            <p14:sldId id="256"/>
            <p14:sldId id="4304"/>
            <p14:sldId id="4312"/>
            <p14:sldId id="4352"/>
            <p14:sldId id="4348"/>
            <p14:sldId id="4353"/>
            <p14:sldId id="4323"/>
            <p14:sldId id="4349"/>
            <p14:sldId id="4321"/>
            <p14:sldId id="4322"/>
            <p14:sldId id="4356"/>
            <p14:sldId id="4354"/>
            <p14:sldId id="4357"/>
            <p14:sldId id="257"/>
            <p14:sldId id="4359"/>
            <p14:sldId id="4300"/>
            <p14:sldId id="4317"/>
            <p14:sldId id="4335"/>
            <p14:sldId id="4334"/>
            <p14:sldId id="4338"/>
            <p14:sldId id="4340"/>
            <p14:sldId id="4342"/>
            <p14:sldId id="4343"/>
            <p14:sldId id="4328"/>
            <p14:sldId id="4358"/>
            <p14:sldId id="258"/>
            <p14:sldId id="4247"/>
            <p14:sldId id="4273"/>
            <p14:sldId id="4274"/>
            <p14:sldId id="4278"/>
            <p14:sldId id="4280"/>
            <p14:sldId id="4351"/>
            <p14:sldId id="4277"/>
            <p14:sldId id="4281"/>
            <p14:sldId id="4350"/>
            <p14:sldId id="4345"/>
            <p14:sldId id="4326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C26400-BB68-E4BD-F5AA-305B70D19B6A}" name="CHHABRA,Sumeet" initials="CH" userId="S::sumeet.chhabra@asqa.gov.au::e205b4d8-51f4-4bfa-9766-e66ae33ef61c" providerId="AD"/>
  <p188:author id="{FAC08E1E-0682-AC1F-1575-C5DF89A78B38}" name="COX,Melinda" initials="MC" userId="S::Melinda.Cox@asqa.gov.au::36c8344d-95fe-4d55-8195-0a4e00b82ba6" providerId="AD"/>
  <p188:author id="{C350343C-35B8-7A0D-3791-4FFC43A74A50}" name="O'BRIEN,Fiona" initials="O'" userId="S::fiona.obrien@asqa.gov.au::d5f501f7-a2bb-4aee-adb6-ea09d81e6d43" providerId="AD"/>
  <p188:author id="{728EF24D-740A-E949-6D5D-D5217A8CDCA5}" name="HEARTFIELD,Frances" initials="H" userId="S::Frances.Heartfield@asqa.gov.au::ee9dd5f1-ecb2-4152-87b1-061f89b6838c" providerId="AD"/>
  <p188:author id="{4D7FA27C-71C5-E479-98BC-1FB0D32864AA}" name="DENISON,Belinda" initials="BD" userId="S::Belinda.Denison@asqa.gov.au::c8d027be-47e6-415a-bbfa-d3859f4f0e94" providerId="AD"/>
  <p188:author id="{B63D7E9B-BA2C-B60B-1D68-B9064F9E7CDC}" name="O'RILEY,Paige" initials="PO" userId="S::Paige.ORiley@asqa.gov.au::495856f0-c371-46a7-b27f-0cccf01fd8e8" providerId="AD"/>
  <p188:author id="{6FF3C0C2-FF81-3854-ADEB-4C11CE713486}" name="ROTTMANN,Kai" initials="" userId="S::Kai.Rottmann@asqa.gov.au::cece68c6-07cd-412f-9fab-eacd8b33053f" providerId="AD"/>
  <p188:author id="{040CD9F1-F3FC-2407-AF69-34B4017FC842}" name="GIVEN,Sharayne" initials="GI" userId="S::sharayne.given@asqa.gov.au::f3ad3ceb-3355-459a-83c7-7a7f6a1482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F00"/>
    <a:srgbClr val="1E212C"/>
    <a:srgbClr val="FFFFFF"/>
    <a:srgbClr val="2A78A8"/>
    <a:srgbClr val="AF0066"/>
    <a:srgbClr val="323747"/>
    <a:srgbClr val="005187"/>
    <a:srgbClr val="CCCDD1"/>
    <a:srgbClr val="EAEBEC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20" autoAdjust="0"/>
  </p:normalViewPr>
  <p:slideViewPr>
    <p:cSldViewPr snapToGrid="0">
      <p:cViewPr varScale="1">
        <p:scale>
          <a:sx n="100" d="100"/>
          <a:sy n="100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microsoft.com/office/2018/10/relationships/authors" Target="author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'[Copy of ASQA 2025 Standards  Insights - 281125 - Live Poll.xlsx]Sheet6'!$A$21:$A$24</c:f>
              <c:strCache>
                <c:ptCount val="4"/>
                <c:pt idx="0">
                  <c:v>Not confident – I need significant support to understand and apply the Standards. </c:v>
                </c:pt>
                <c:pt idx="1">
                  <c:v>Somewhat confident – I have a basic understanding but need more clarity. </c:v>
                </c:pt>
                <c:pt idx="2">
                  <c:v>Confident – I’m comfortable but still refining my understanding. </c:v>
                </c:pt>
                <c:pt idx="3">
                  <c:v>Very confident – I understand the Standards, and I am applying them effectively. </c:v>
                </c:pt>
              </c:strCache>
            </c:strRef>
          </c:cat>
          <c:val>
            <c:numRef>
              <c:f>'[Copy of ASQA 2025 Standards  Insights - 281125 - Live Poll.xlsx]Sheet6'!$B$21:$B$24</c:f>
              <c:numCache>
                <c:formatCode>0%</c:formatCode>
                <c:ptCount val="4"/>
                <c:pt idx="0">
                  <c:v>0.03</c:v>
                </c:pt>
                <c:pt idx="1">
                  <c:v>0.34</c:v>
                </c:pt>
                <c:pt idx="2">
                  <c:v>0.52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BF-4E0F-91BC-639FA20094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40995055"/>
        <c:axId val="1141000335"/>
      </c:barChart>
      <c:catAx>
        <c:axId val="11409950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1000335"/>
        <c:crosses val="autoZero"/>
        <c:auto val="1"/>
        <c:lblAlgn val="ctr"/>
        <c:lblOffset val="100"/>
        <c:noMultiLvlLbl val="0"/>
      </c:catAx>
      <c:valAx>
        <c:axId val="114100033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40995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'[Copy of ASQA 2025 Standards  Insights - 281125 - Live Poll.xlsx]Sheet7'!$A$27:$A$32</c:f>
              <c:strCache>
                <c:ptCount val="6"/>
                <c:pt idx="0">
                  <c:v>Credential Policy</c:v>
                </c:pt>
                <c:pt idx="1">
                  <c:v>Compliance Requirements </c:v>
                </c:pt>
                <c:pt idx="2">
                  <c:v>Quality Area 4 – Governance </c:v>
                </c:pt>
                <c:pt idx="3">
                  <c:v>Quality Area 3 – VET Workforce </c:v>
                </c:pt>
                <c:pt idx="4">
                  <c:v>Quality Area 2 – VET Student Support </c:v>
                </c:pt>
                <c:pt idx="5">
                  <c:v>Quality Area 1 – Training and Assessment </c:v>
                </c:pt>
              </c:strCache>
            </c:strRef>
          </c:cat>
          <c:val>
            <c:numRef>
              <c:f>'[Copy of ASQA 2025 Standards  Insights - 281125 - Live Poll.xlsx]Sheet7'!$B$27:$B$32</c:f>
              <c:numCache>
                <c:formatCode>0%</c:formatCode>
                <c:ptCount val="6"/>
                <c:pt idx="0">
                  <c:v>0.06</c:v>
                </c:pt>
                <c:pt idx="1">
                  <c:v>0.3</c:v>
                </c:pt>
                <c:pt idx="2">
                  <c:v>0.17</c:v>
                </c:pt>
                <c:pt idx="3">
                  <c:v>0.08</c:v>
                </c:pt>
                <c:pt idx="4">
                  <c:v>0.12</c:v>
                </c:pt>
                <c:pt idx="5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0-4C88-A12F-0EA34CCE3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27714143"/>
        <c:axId val="1127714623"/>
      </c:barChart>
      <c:catAx>
        <c:axId val="11277141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714623"/>
        <c:crosses val="autoZero"/>
        <c:auto val="1"/>
        <c:lblAlgn val="ctr"/>
        <c:lblOffset val="100"/>
        <c:noMultiLvlLbl val="0"/>
      </c:catAx>
      <c:valAx>
        <c:axId val="112771462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27714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88463712486691"/>
          <c:y val="0"/>
          <c:w val="0.56811536287513309"/>
          <c:h val="0.992234782551896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'[Copy of ASQA 2025 Standards  Insights - 281125 - Live Poll.xlsx]Q3-Sheet4'!$A$41:$A$45</c:f>
              <c:strCache>
                <c:ptCount val="5"/>
                <c:pt idx="0">
                  <c:v>Haven’t accessed the guidance yet </c:v>
                </c:pt>
                <c:pt idx="1">
                  <c:v>Poor – unclear and not very helpful </c:v>
                </c:pt>
                <c:pt idx="2">
                  <c:v>Fair – some useful points, but needs improvement </c:v>
                </c:pt>
                <c:pt idx="3">
                  <c:v>Good – mostly clear, with minor gaps </c:v>
                </c:pt>
                <c:pt idx="4">
                  <c:v>Excellent – very clear and helpful </c:v>
                </c:pt>
              </c:strCache>
            </c:strRef>
          </c:cat>
          <c:val>
            <c:numRef>
              <c:f>'[Copy of ASQA 2025 Standards  Insights - 281125 - Live Poll.xlsx]Q3-Sheet4'!$B$41:$B$45</c:f>
              <c:numCache>
                <c:formatCode>0%</c:formatCode>
                <c:ptCount val="5"/>
                <c:pt idx="0">
                  <c:v>0.03</c:v>
                </c:pt>
                <c:pt idx="1">
                  <c:v>0.01</c:v>
                </c:pt>
                <c:pt idx="2">
                  <c:v>0.17</c:v>
                </c:pt>
                <c:pt idx="3">
                  <c:v>0.48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36-46C6-935F-A307A99F5F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55132543"/>
        <c:axId val="655130623"/>
      </c:barChart>
      <c:catAx>
        <c:axId val="655132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130623"/>
        <c:crosses val="autoZero"/>
        <c:auto val="1"/>
        <c:lblAlgn val="ctr"/>
        <c:lblOffset val="100"/>
        <c:noMultiLvlLbl val="0"/>
      </c:catAx>
      <c:valAx>
        <c:axId val="65513062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55132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100F-1BB8-498B-B018-6A756491476C}" type="datetimeFigureOut">
              <a:rPr lang="en-AU" smtClean="0"/>
              <a:t>18/12/2025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FF381-06F3-4DAB-92C3-2454751F6B5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793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5769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7617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690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A45E4-24AD-2147-C434-6C990D03F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F2E7EB-D9F5-0088-BB7E-A744874EA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A83394-CBC4-502D-16DA-99B7E2ED1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F6925-697F-7DBA-C750-1F2B1ACFEB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9205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F01F6-BE9D-E504-D945-972D64739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1FBD53-9D51-72F1-B135-1A51184B49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727FE6-B433-4614-3DAB-4994817D0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D89E2-8BE7-0CB5-404B-A169DF74A7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FF381-06F3-4DAB-92C3-2454751F6B5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326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40DE1-1352-2EE1-4E6A-0AB26B9A2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47AAC7-33C8-1ED2-D61C-848B73250B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70D79A-5163-A9D1-E81F-496FDBCA3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93E30-3D50-C050-2CEE-51B599241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FF381-06F3-4DAB-92C3-2454751F6B5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344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6A24B-210A-78D4-5E4E-9F75AAEBE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98D15B-C61F-2897-8B84-79520977AD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FED80-2B3D-E7C6-11F8-7D554F206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54A27-7B55-02CB-F249-45341D16F7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FF381-06F3-4DAB-92C3-2454751F6B5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220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FD33B-5948-AE6F-25CA-206679681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8C085F-49CC-FF12-3138-BA26E35808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166990-F7D8-FEAE-B319-D6F7E7BE2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405F6-5B28-2794-EFB5-112612E6C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FF381-06F3-4DAB-92C3-2454751F6B5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958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EBCF2-0D1B-DE81-F240-4EF1655B6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8F93F0-CA17-E5E4-1CDB-045A5BFA33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17F2E6-F8A4-80DD-C947-D3618317F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52A02-13BD-0727-517C-BACB20CDC4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FF381-06F3-4DAB-92C3-2454751F6B5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128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C334F-8718-B2AF-BDC2-51B8B3B8C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65CE7A-838F-812B-2896-B1AEB412E0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2BF8C3-2A3A-8520-272A-2747774CE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0" kern="100" dirty="0">
              <a:latin typeface="Aptos"/>
              <a:ea typeface="Yu Gothic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D4D2D-9DE7-3392-9C53-8406802FF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1902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59B3F-552B-8056-A251-C9D076162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68961B-7352-003B-E900-B2EC39C29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B2FF16-0F70-439D-1A35-189472E3C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9CE86-21BC-8167-3622-8BE1F430A6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0828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2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5801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D27FF-D930-DA38-86CF-A3C150397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0BC87C-2433-6E69-78BC-322A23F87F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4FCC8-C2F3-3251-28B0-675E1B603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3B438-F82B-55D5-F7B0-AD5EAFCC6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5864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9066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4368C-252E-E85C-E4DC-AE88A7FB6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EF7EBB-9DBB-7CD1-1CB7-4CA68D076E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CD657B-91E7-B06B-3954-B8E8090D8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200" kern="100" dirty="0">
                <a:effectLst/>
                <a:latin typeface="Arial"/>
                <a:ea typeface="Arial" panose="020B0604020202020204" pitchFamily="34" charset="0"/>
                <a:cs typeface="Arial"/>
              </a:rPr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48B36-684D-BB42-1778-B239DFDC1E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1317F-4D6D-4F9D-8E26-7B3A9251121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505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513BA-4D53-0F5A-7DC0-EBBFD08A2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317DEC-3995-9C2D-BDAB-63B82CD8B2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5C5F59-37F9-1B0C-FF34-81FCE5B2A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EF189-8DAD-C293-3920-98B351B7DD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FF381-06F3-4DAB-92C3-2454751F6B5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476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9C794-33D1-9DF8-FA48-78CEE719E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D2F521-5C5F-4A1C-0839-8F18CB4341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B70320-5DE9-5707-625D-6C3CFD2BDA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3222C-59C9-07EE-29E8-71B057979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FF381-06F3-4DAB-92C3-2454751F6B5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653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7ECF4-4395-CCF0-85ED-630A92B1B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7612B9-3392-62E9-4E0D-160671298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0F5F2D-29B3-7B6B-F486-395B18443B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41B78-1C26-7F4D-1E87-58CAAE88B4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FF381-06F3-4DAB-92C3-2454751F6B5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682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0A1A5-9966-8581-DE45-C97F7C3E0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944E4C-629E-00D8-08C3-4948DC68D1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D02BF5-7950-629D-BF83-4E043A8261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844A1-4594-30F3-7A2E-519F858E47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FF381-06F3-4DAB-92C3-2454751F6B5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628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DE6DA-0F00-691C-61F9-D33C9FB01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FAEB57-C723-F20C-780F-74B183F1D1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F8E421-CF79-8146-581A-F99F375F1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Calibri"/>
              <a:cs typeface="Calibri"/>
            </a:endParaRP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18626-F377-02F9-5132-47F92231E3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FF381-06F3-4DAB-92C3-2454751F6B5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4087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32CEA-5EC1-27D2-51F1-0A70B3744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7AFD5E-481D-E642-323A-769469996C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D34770-379E-285D-CB3D-30375924C8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48566-D288-204F-B838-19D832F4A4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FF381-06F3-4DAB-92C3-2454751F6B5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437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AF74C-976B-7A44-358B-87C593369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AD4DD9-8C00-AA5C-91DD-52097DF62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60538D-2B6A-0DDC-61F3-C46E4E4059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E0852-FCAA-0393-6E23-29B6FCA424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FF381-06F3-4DAB-92C3-2454751F6B5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92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AE3EF-6DB5-72C1-DFAF-5179918C6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D0FCF5-3E96-92E7-D32D-DA370C5DEC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3212AC-F9D2-ED39-D15F-0ACDBE780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trike="noStrik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A41D8-0EA7-68AC-2EB2-5EABFB2AA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E9EED-B9E3-4388-9529-3CCBD43EA1E4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37116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73E6B-0273-147F-5E4F-EC14EB22F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5C3661-85C5-D983-98FC-BF5A2DD151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149DD1-75BE-D540-0215-E1BC2B03C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2DBB3-86ED-B957-FD40-F2EBDD457B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21302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2BB10-4D90-6826-7B62-CAA6E3DED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61A9A6-F07C-C23A-C85C-8A10CD5A30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5C68BE-5AED-1C8B-5AAD-AD92584EC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20AFB-5D8A-0795-A84D-3FE26CDDD0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34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6756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EAB12-93E3-2F70-759B-8A36DA331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D89410-B62B-7B26-9F35-8AE7301FA4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48D306-3818-2C64-7512-65F382966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357CD-7AC2-C22B-3894-F3EF12D0D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35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14565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56093-41C5-640E-4A35-3F8D26068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7500C1-72FE-BD85-70ED-F76E420191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BAEA8E-5DDF-FEEC-BC80-961EBFA16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9B91A-005C-6F90-24A4-6B0C726097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36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68971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EEE0A-08CE-6E20-1AD3-6E71D95DC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7AA227-97D4-CFA7-02B5-277C3A1EE4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E0826B-1D0D-362F-00C4-5567D4F90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C08FB-6AD4-C0FA-7AEC-622887308E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37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05879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77AF9-D991-3CC2-2FB9-37025E49E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207F7-D016-3B6C-3E71-62CB82864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F107E5-C946-53D3-72AB-B13ABE68D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E8C66-E1E0-0583-46EB-D31E0BBB2D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38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13054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31AB1-D87B-FF28-385A-0ACAAD3A2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E25999-37D3-6000-7036-B3B5E6EE5B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8CC7DC-048D-42E1-657C-42072A9AB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96AFB-144B-D53E-6375-A81FB3792B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39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96186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456EF-6427-F9B0-EF0B-DCA5E104C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645E2C-E8E4-00D3-246C-09611B12C2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377694-B061-31D8-FFA3-F204367AC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885A4-5DD4-9314-8382-B42A50CEA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40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18946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03A7B-8C31-A631-35DD-2D10CECB9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56EE51-E70E-8CED-0523-C6A1FD006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FC2258-BDBF-EC41-4810-C95506668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7A7FC-A4F8-CCF2-22F0-E9DDD3418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41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25493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FF535-F3B7-4CDC-CD3E-3B2F45FDC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2160EA-DFD3-C1EE-E2A5-0B772C5FDC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878AF0-9391-669D-5E4D-71A52016E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637A4-E92D-ECD3-E3C6-F02131AC0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42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0029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pPr>
              <a:buNone/>
            </a:pPr>
            <a:r>
              <a:rPr lang="en-AU" sz="1200" b="0" dirty="0">
                <a:effectLst/>
                <a:latin typeface="Aptos"/>
                <a:ea typeface="Yu Gothic Light"/>
              </a:rPr>
              <a:t> </a:t>
            </a:r>
          </a:p>
          <a:p>
            <a:pPr>
              <a:buNone/>
            </a:pPr>
            <a:endParaRPr lang="en-AU" sz="11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AU" sz="1200" b="1" dirty="0">
                <a:solidFill>
                  <a:srgbClr val="00B050"/>
                </a:solidFill>
                <a:effectLst/>
                <a:latin typeface="Aptos"/>
                <a:ea typeface="Yu Gothic Light"/>
                <a:cs typeface="Arial" panose="020B0604020202020204" pitchFamily="34" charset="0"/>
              </a:rPr>
              <a:t> </a:t>
            </a:r>
            <a:endParaRPr lang="en-AU" sz="1100" dirty="0">
              <a:effectLst/>
              <a:latin typeface="Aptos"/>
              <a:ea typeface="Yu Gothic Light"/>
            </a:endParaRPr>
          </a:p>
          <a:p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16249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061E4-662E-B33D-2230-1B5E77173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6625C8-ADE1-5B1E-3E40-3BC77F9F44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5DB239-B21E-9CD2-CABD-7D68B8827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effectLst/>
              <a:latin typeface="+mn-lt"/>
              <a:ea typeface="Calibri"/>
              <a:cs typeface="Calibri"/>
            </a:endParaRPr>
          </a:p>
          <a:p>
            <a:endParaRPr lang="en-AU" sz="1200" kern="1200" dirty="0">
              <a:effectLst/>
              <a:latin typeface="+mn-lt"/>
              <a:ea typeface="Calibri"/>
              <a:cs typeface="Calibri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endParaRPr lang="en-AU" strike="noStrik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8414B-8D6D-236E-9746-925D5ACC95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E9EED-B9E3-4388-9529-3CCBD43EA1E4}" type="slidenum">
              <a:rPr lang="en-AU" smtClean="0"/>
              <a:t>43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96555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42597-BA84-3FAF-A5A1-5E4C2DFEA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495371-A9D4-460F-2817-5A8676FF4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404E24-19B2-1CBF-3A3A-A3F55417EC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AU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AF54E-BC9D-3FA8-3426-D22D76402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FF381-06F3-4DAB-92C3-2454751F6B5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5821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426" name="Google Shape;42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/>
          </a:p>
        </p:txBody>
      </p:sp>
      <p:sp>
        <p:nvSpPr>
          <p:cNvPr id="427" name="Google Shape;42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A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45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7B0EA-F152-28B0-A575-A04524D4A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A71F84-393C-055D-E984-0F5AFA94E0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C1852D-85D6-5511-31CD-B6478D172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AU" strike="noStrik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D2147-E4EE-FE6C-F2BB-ED329A16A7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E9EED-B9E3-4388-9529-3CCBD43EA1E4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5956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085E9-6E26-9AA1-ED2F-4068A2CDC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89D46-9DB8-6687-9C14-88F580AAD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80D54A-96EC-F49F-00BA-C223095B7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9D876-C64B-51DE-AB53-771CE6E79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E9EED-B9E3-4388-9529-3CCBD43EA1E4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5965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A4921-7602-A258-FB35-8F9F4760D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887688-4504-CB82-751F-C0CC782DA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3F4C97-F1F3-42B8-5B55-C3C2CED91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DA28C-265D-E832-363F-F6C81A41D1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681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b="0" dirty="0">
              <a:latin typeface="Aptos"/>
              <a:ea typeface="Yu Gothic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4528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D8E11-3634-BBBE-C028-C7583D7DC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38B51B-4E66-334F-3519-F07EC40709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731236-7DA4-B90A-BA85-7CC128BFE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B7236-F3B7-7AD6-7F09-4B6B6438A5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363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png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emf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72EADE-3955-494C-9558-A2828FEB30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27221" y="0"/>
            <a:ext cx="626477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BC7FB5-5EF7-0943-BD2D-41000F48E4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65789D22-D48B-1A43-8098-E65C1EF2C4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58" y="556015"/>
            <a:ext cx="3403953" cy="4538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8FD3B3B-EF4E-47BF-87A0-CF05FEF1E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258" y="1380628"/>
            <a:ext cx="6510120" cy="3311058"/>
          </a:xfrm>
        </p:spPr>
        <p:txBody>
          <a:bodyPr lIns="0" anchor="ctr" anchorCtr="0"/>
          <a:lstStyle>
            <a:lvl1pPr algn="l">
              <a:defRPr sz="70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B6D88-F03B-4D9E-A8E0-9B5B5FAB16F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58" y="4958538"/>
            <a:ext cx="361514" cy="14058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2E37BA-55C9-4508-AC7B-1AA4B20BFB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258" y="5365979"/>
            <a:ext cx="3259137" cy="369174"/>
          </a:xfrm>
        </p:spPr>
        <p:txBody>
          <a:bodyPr lIns="0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DD Month YYYY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493D8D8-25D0-45D5-98BD-8410BCE50A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258" y="5817418"/>
            <a:ext cx="5550966" cy="369174"/>
          </a:xfrm>
        </p:spPr>
        <p:txBody>
          <a:bodyPr lIns="0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72AA689-7328-4044-BADB-014AC1FFE5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258" y="6186836"/>
            <a:ext cx="5550966" cy="541623"/>
          </a:xfrm>
        </p:spPr>
        <p:txBody>
          <a:bodyPr lIns="0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34726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6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69C72E-7245-4304-B075-3DA9F0D2A7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1951" y="-1"/>
            <a:ext cx="6930049" cy="6956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BC7FB5-5EF7-0943-BD2D-41000F48E4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296400" cy="6956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63CC3-EE62-1F46-8971-ACB4A6859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258" y="1380628"/>
            <a:ext cx="6510120" cy="3311058"/>
          </a:xfrm>
        </p:spPr>
        <p:txBody>
          <a:bodyPr lIns="0" anchor="ctr" anchorCtr="0"/>
          <a:lstStyle>
            <a:lvl1pPr algn="l">
              <a:defRPr sz="70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48A3E2-2C56-3240-9D66-DCD3B0E342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2258" y="4958538"/>
            <a:ext cx="361514" cy="140589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65789D22-D48B-1A43-8098-E65C1EF2C4E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2258" y="556015"/>
            <a:ext cx="3403953" cy="453861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7292B54-B7EA-4669-A647-4A07483790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258" y="5365979"/>
            <a:ext cx="3259137" cy="369174"/>
          </a:xfrm>
        </p:spPr>
        <p:txBody>
          <a:bodyPr lIns="0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DD Month YYYY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9A99112-E1A2-4A59-BC79-737A7B44EB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258" y="5817418"/>
            <a:ext cx="5550966" cy="369174"/>
          </a:xfrm>
        </p:spPr>
        <p:txBody>
          <a:bodyPr lIns="0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F8CAC99-F857-4822-BBE3-98058767F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258" y="6186836"/>
            <a:ext cx="5550966" cy="541623"/>
          </a:xfrm>
        </p:spPr>
        <p:txBody>
          <a:bodyPr lIns="0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3414698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C charcoal">
    <p:bg>
      <p:bgPr>
        <a:solidFill>
          <a:srgbClr val="323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FE15E-36C8-2B47-ABE1-B2C9E281A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8C4-A33E-CD4A-962A-B23A4828EF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64;p2">
            <a:extLst>
              <a:ext uri="{FF2B5EF4-FFF2-40B4-BE49-F238E27FC236}">
                <a16:creationId xmlns:a16="http://schemas.microsoft.com/office/drawing/2014/main" id="{7EC7AA40-9163-452C-8BC8-8F028550469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056275" y="3183426"/>
            <a:ext cx="4079459" cy="135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8;p2">
            <a:extLst>
              <a:ext uri="{FF2B5EF4-FFF2-40B4-BE49-F238E27FC236}">
                <a16:creationId xmlns:a16="http://schemas.microsoft.com/office/drawing/2014/main" id="{E0C5B915-D3CD-4CE0-81FD-2F371B7B639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40000" y="5940000"/>
            <a:ext cx="506773" cy="5067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F5D220-5015-4CA9-A641-1DF735C537BB}"/>
              </a:ext>
            </a:extLst>
          </p:cNvPr>
          <p:cNvSpPr txBox="1"/>
          <p:nvPr userDrawn="1"/>
        </p:nvSpPr>
        <p:spPr>
          <a:xfrm>
            <a:off x="0" y="1542376"/>
            <a:ext cx="9652000" cy="16214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  <a:latin typeface="Canela Light" pitchFamily="50" charset="0"/>
                <a:ea typeface="Times New Roman"/>
                <a:cs typeface="Times New Roman"/>
                <a:sym typeface="Times New Roman"/>
              </a:rPr>
              <a:t>Acknowledgement of Country</a:t>
            </a:r>
            <a:endParaRPr lang="en-AU" sz="4400" dirty="0"/>
          </a:p>
        </p:txBody>
      </p:sp>
      <p:pic>
        <p:nvPicPr>
          <p:cNvPr id="2" name="Picture 1" descr="A picture containing circle, colorfulness, graphics, clock&#10;&#10;Description automatically generated">
            <a:extLst>
              <a:ext uri="{FF2B5EF4-FFF2-40B4-BE49-F238E27FC236}">
                <a16:creationId xmlns:a16="http://schemas.microsoft.com/office/drawing/2014/main" id="{C0C77B67-BED0-2950-5B27-2F97FD8CD2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163280"/>
            <a:ext cx="3987301" cy="3695238"/>
          </a:xfrm>
          <a:prstGeom prst="rect">
            <a:avLst/>
          </a:prstGeom>
        </p:spPr>
      </p:pic>
      <p:pic>
        <p:nvPicPr>
          <p:cNvPr id="3" name="Picture 2" descr="A picture containing art, graphics, drawing, graphic design&#10;&#10;Description automatically generated">
            <a:extLst>
              <a:ext uri="{FF2B5EF4-FFF2-40B4-BE49-F238E27FC236}">
                <a16:creationId xmlns:a16="http://schemas.microsoft.com/office/drawing/2014/main" id="{ED332DB2-BC38-881A-6009-BC4B7A0C4A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57" y="10450"/>
            <a:ext cx="6404043" cy="6858000"/>
          </a:xfrm>
          <a:prstGeom prst="rect">
            <a:avLst/>
          </a:prstGeom>
        </p:spPr>
      </p:pic>
      <p:pic>
        <p:nvPicPr>
          <p:cNvPr id="11" name="Picture 10" descr="A picture containing colorfulness, art, graphics&#10;&#10;Description automatically generated">
            <a:extLst>
              <a:ext uri="{FF2B5EF4-FFF2-40B4-BE49-F238E27FC236}">
                <a16:creationId xmlns:a16="http://schemas.microsoft.com/office/drawing/2014/main" id="{A1B6A82D-DB67-4D36-7305-5B7323162EA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2" y="-1"/>
            <a:ext cx="7278257" cy="124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97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topic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ABFA6-8A98-6D46-B0E2-B88F2EC72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702" r="11027"/>
          <a:stretch/>
        </p:blipFill>
        <p:spPr>
          <a:xfrm>
            <a:off x="7943675" y="0"/>
            <a:ext cx="4248326" cy="5438274"/>
          </a:xfrm>
          <a:prstGeom prst="rect">
            <a:avLst/>
          </a:prstGeom>
        </p:spPr>
      </p:pic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DF912DC-5988-4694-8BBC-B439608E2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8488" y="769505"/>
            <a:ext cx="7947025" cy="933450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CDFF00"/>
                </a:solidFill>
                <a:latin typeface="Canela Light" pitchFamily="50" charset="0"/>
              </a:defRPr>
            </a:lvl1pPr>
          </a:lstStyle>
          <a:p>
            <a:pPr lvl="0"/>
            <a:r>
              <a:rPr lang="en-AU"/>
              <a:t>Session topics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30A8C5E-4D52-E18F-CB39-7D68062567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9038" y="2173287"/>
            <a:ext cx="7038800" cy="2511425"/>
          </a:xfrm>
        </p:spPr>
        <p:txBody>
          <a:bodyPr>
            <a:normAutofit/>
          </a:bodyPr>
          <a:lstStyle>
            <a:lvl1pPr marL="342900" indent="-342900">
              <a:buClr>
                <a:srgbClr val="CD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3pPr marL="1257300" indent="-342900" algn="l">
              <a:buClr>
                <a:srgbClr val="CDFF00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Topic 1</a:t>
            </a:r>
          </a:p>
          <a:p>
            <a:pPr lvl="0"/>
            <a:r>
              <a:rPr lang="en-US"/>
              <a:t>Topic 2</a:t>
            </a:r>
          </a:p>
          <a:p>
            <a:pPr lvl="0"/>
            <a:r>
              <a:rPr lang="en-US"/>
              <a:t>Topic 3</a:t>
            </a:r>
          </a:p>
          <a:p>
            <a:pPr lvl="0"/>
            <a:r>
              <a:rPr lang="en-US"/>
              <a:t>Topic 4</a:t>
            </a:r>
          </a:p>
        </p:txBody>
      </p:sp>
    </p:spTree>
    <p:extLst>
      <p:ext uri="{BB962C8B-B14F-4D97-AF65-F5344CB8AC3E}">
        <p14:creationId xmlns:p14="http://schemas.microsoft.com/office/powerpoint/2010/main" val="279837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tal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D0E0AB-7386-48F2-BBF4-76153A13C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901" y="5810365"/>
            <a:ext cx="509700" cy="19821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5651CE5-2E20-4526-9DCC-DE6E67ED41FF}"/>
              </a:ext>
            </a:extLst>
          </p:cNvPr>
          <p:cNvGrpSpPr/>
          <p:nvPr userDrawn="1"/>
        </p:nvGrpSpPr>
        <p:grpSpPr>
          <a:xfrm>
            <a:off x="0" y="280794"/>
            <a:ext cx="2280535" cy="835172"/>
            <a:chOff x="3704252" y="499430"/>
            <a:chExt cx="2280535" cy="83517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DFC39D-601C-486D-B9CE-E3D38E33611C}"/>
                </a:ext>
              </a:extLst>
            </p:cNvPr>
            <p:cNvSpPr/>
            <p:nvPr/>
          </p:nvSpPr>
          <p:spPr>
            <a:xfrm>
              <a:off x="5150498" y="500313"/>
              <a:ext cx="834289" cy="834289"/>
            </a:xfrm>
            <a:prstGeom prst="ellipse">
              <a:avLst/>
            </a:prstGeom>
            <a:solidFill>
              <a:srgbClr val="1E2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2DAA38-CF48-4521-921D-7F2E60F86D14}"/>
                </a:ext>
              </a:extLst>
            </p:cNvPr>
            <p:cNvSpPr/>
            <p:nvPr/>
          </p:nvSpPr>
          <p:spPr>
            <a:xfrm>
              <a:off x="3704252" y="499430"/>
              <a:ext cx="1866123" cy="834288"/>
            </a:xfrm>
            <a:prstGeom prst="rect">
              <a:avLst/>
            </a:prstGeom>
            <a:solidFill>
              <a:srgbClr val="1E2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789C13B0-FCFD-4CDE-9E53-BC491885EC61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547257" cy="13967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anela-Ligh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CDFF00"/>
                </a:solidFill>
                <a:latin typeface="Canela-Light" charset="0"/>
              </a:rPr>
              <a:t>Q&amp;A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9F76D5-68E1-411B-BB9F-66128AB729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99069" y="1063087"/>
            <a:ext cx="4151844" cy="48059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DCD4AC-98D9-4DD8-A862-7751B6D03471}"/>
              </a:ext>
            </a:extLst>
          </p:cNvPr>
          <p:cNvSpPr txBox="1"/>
          <p:nvPr userDrawn="1"/>
        </p:nvSpPr>
        <p:spPr>
          <a:xfrm>
            <a:off x="861901" y="2075540"/>
            <a:ext cx="5737225" cy="2438400"/>
          </a:xfrm>
          <a:prstGeom prst="rect">
            <a:avLst/>
          </a:prstGeom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6500" dirty="0">
                <a:solidFill>
                  <a:schemeClr val="bg1"/>
                </a:solidFill>
                <a:latin typeface="Canela Light" pitchFamily="50" charset="0"/>
              </a:rPr>
              <a:t>Let’s talk</a:t>
            </a:r>
          </a:p>
        </p:txBody>
      </p:sp>
    </p:spTree>
    <p:extLst>
      <p:ext uri="{BB962C8B-B14F-4D97-AF65-F5344CB8AC3E}">
        <p14:creationId xmlns:p14="http://schemas.microsoft.com/office/powerpoint/2010/main" val="360232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89C7BE5-4A15-4C69-AA13-599B09B43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1552" y="0"/>
            <a:ext cx="649044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BC7FB5-5EF7-0943-BD2D-41000F48E4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296400" cy="694690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65789D22-D48B-1A43-8098-E65C1EF2C4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2258" y="556015"/>
            <a:ext cx="3403953" cy="45386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723904-FAF2-48E1-8BC7-240828E6F053}"/>
              </a:ext>
            </a:extLst>
          </p:cNvPr>
          <p:cNvSpPr/>
          <p:nvPr userDrawn="1"/>
        </p:nvSpPr>
        <p:spPr>
          <a:xfrm>
            <a:off x="1201713" y="3745475"/>
            <a:ext cx="3199334" cy="643656"/>
          </a:xfrm>
          <a:prstGeom prst="roundRect">
            <a:avLst>
              <a:gd name="adj" fmla="val 50000"/>
            </a:avLst>
          </a:prstGeom>
          <a:solidFill>
            <a:srgbClr val="323747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CDFF00"/>
                </a:solidFill>
              </a:rPr>
              <a:t>  asqa.gov.au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2D44D5-905B-44C6-9B1A-210E8DF49B8D}"/>
              </a:ext>
            </a:extLst>
          </p:cNvPr>
          <p:cNvSpPr/>
          <p:nvPr userDrawn="1"/>
        </p:nvSpPr>
        <p:spPr>
          <a:xfrm>
            <a:off x="1201713" y="4724369"/>
            <a:ext cx="3199334" cy="643656"/>
          </a:xfrm>
          <a:prstGeom prst="roundRect">
            <a:avLst>
              <a:gd name="adj" fmla="val 50000"/>
            </a:avLst>
          </a:prstGeom>
          <a:solidFill>
            <a:srgbClr val="323747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CDFF00"/>
                </a:solidFill>
              </a:rPr>
              <a:t>Tip-off line: 1300 644 844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3DB5C5-3EE0-4338-9559-EB1C086214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55105" y="3805125"/>
            <a:ext cx="419158" cy="4858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A2294E-165D-4CDB-BA9F-AECF01980649}"/>
              </a:ext>
            </a:extLst>
          </p:cNvPr>
          <p:cNvSpPr txBox="1"/>
          <p:nvPr userDrawn="1"/>
        </p:nvSpPr>
        <p:spPr>
          <a:xfrm>
            <a:off x="1079703" y="1655673"/>
            <a:ext cx="6231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chemeClr val="lt1"/>
                </a:solidFill>
                <a:latin typeface="Canela Light" pitchFamily="50" charset="0"/>
                <a:ea typeface="Times New Roman"/>
                <a:cs typeface="Times New Roman"/>
                <a:sym typeface="Times New Roman"/>
              </a:rPr>
              <a:t>Thank you</a:t>
            </a:r>
            <a:br>
              <a:rPr lang="en-AU" sz="3200" dirty="0">
                <a:solidFill>
                  <a:schemeClr val="lt1"/>
                </a:solidFill>
                <a:latin typeface="Canela Light" pitchFamily="50" charset="0"/>
                <a:ea typeface="Times New Roman"/>
                <a:cs typeface="Times New Roman"/>
                <a:sym typeface="Times New Roman"/>
              </a:rPr>
            </a:br>
            <a:br>
              <a:rPr lang="en-A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AU" sz="1800" dirty="0">
                <a:solidFill>
                  <a:schemeClr val="lt1"/>
                </a:solidFill>
                <a:latin typeface="Canela Light" pitchFamily="50" charset="0"/>
                <a:ea typeface="Times New Roman"/>
                <a:cs typeface="Times New Roman"/>
                <a:sym typeface="Times New Roman"/>
              </a:rPr>
              <a:t>For more information or to get in touch: </a:t>
            </a:r>
            <a:endParaRPr lang="en-AU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EFB2594-30A5-317E-5F86-1868895B1132}"/>
              </a:ext>
            </a:extLst>
          </p:cNvPr>
          <p:cNvSpPr/>
          <p:nvPr userDrawn="1"/>
        </p:nvSpPr>
        <p:spPr>
          <a:xfrm>
            <a:off x="4654439" y="3712848"/>
            <a:ext cx="3199334" cy="643656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CDF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ASQA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F109E-BA5D-C7EE-4764-1D397796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26" y="3824322"/>
            <a:ext cx="1408732" cy="42070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21FB86-F9DA-BF23-C986-00E324F09358}"/>
              </a:ext>
            </a:extLst>
          </p:cNvPr>
          <p:cNvSpPr/>
          <p:nvPr userDrawn="1"/>
        </p:nvSpPr>
        <p:spPr>
          <a:xfrm>
            <a:off x="4654439" y="4724369"/>
            <a:ext cx="3199334" cy="643656"/>
          </a:xfrm>
          <a:prstGeom prst="roundRect">
            <a:avLst>
              <a:gd name="adj" fmla="val 50000"/>
            </a:avLst>
          </a:prstGeom>
          <a:solidFill>
            <a:srgbClr val="323747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CDFF00"/>
                </a:solidFill>
              </a:rPr>
              <a:t>  asqagovau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CEAA09-046C-FA88-A185-A46694EACBE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831" y="4755982"/>
            <a:ext cx="581358" cy="58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77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ABFA6-8A98-6D46-B0E2-B88F2EC72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702" r="11027"/>
          <a:stretch/>
        </p:blipFill>
        <p:spPr>
          <a:xfrm>
            <a:off x="7943675" y="0"/>
            <a:ext cx="4248326" cy="5438274"/>
          </a:xfrm>
          <a:prstGeom prst="rect">
            <a:avLst/>
          </a:prstGeom>
        </p:spPr>
      </p:pic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DF912DC-5988-4694-8BBC-B439608E2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88" y="769505"/>
            <a:ext cx="7947025" cy="933450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CDFF00"/>
                </a:solidFill>
                <a:latin typeface="Canela Light" pitchFamily="50" charset="0"/>
              </a:defRPr>
            </a:lvl1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239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aves">
    <p:bg>
      <p:bgPr>
        <a:solidFill>
          <a:srgbClr val="323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 descr="Add heading">
            <a:extLst>
              <a:ext uri="{FF2B5EF4-FFF2-40B4-BE49-F238E27FC236}">
                <a16:creationId xmlns:a16="http://schemas.microsoft.com/office/drawing/2014/main" id="{2F6143D1-A13E-4D36-81B7-CDB9C9CCC555}"/>
              </a:ext>
            </a:extLst>
          </p:cNvPr>
          <p:cNvSpPr txBox="1"/>
          <p:nvPr userDrawn="1"/>
        </p:nvSpPr>
        <p:spPr>
          <a:xfrm>
            <a:off x="778488" y="769505"/>
            <a:ext cx="8009912" cy="933450"/>
          </a:xfrm>
          <a:prstGeom prst="rect">
            <a:avLst/>
          </a:prstGeom>
        </p:spPr>
        <p:txBody>
          <a:bodyPr wrap="square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4400" dirty="0">
              <a:solidFill>
                <a:schemeClr val="bg1"/>
              </a:solidFill>
              <a:latin typeface="Canela Light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42C07E-97C4-43D9-84B2-BD4043BF42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1" r="45402"/>
          <a:stretch/>
        </p:blipFill>
        <p:spPr>
          <a:xfrm>
            <a:off x="8221113" y="0"/>
            <a:ext cx="3970887" cy="271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27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&amp;A open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D0E0AB-7386-48F2-BBF4-76153A13C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901" y="5810365"/>
            <a:ext cx="509700" cy="19821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5651CE5-2E20-4526-9DCC-DE6E67ED41FF}"/>
              </a:ext>
            </a:extLst>
          </p:cNvPr>
          <p:cNvGrpSpPr/>
          <p:nvPr userDrawn="1"/>
        </p:nvGrpSpPr>
        <p:grpSpPr>
          <a:xfrm>
            <a:off x="0" y="280794"/>
            <a:ext cx="2280535" cy="835172"/>
            <a:chOff x="3704252" y="499430"/>
            <a:chExt cx="2280535" cy="83517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DFC39D-601C-486D-B9CE-E3D38E33611C}"/>
                </a:ext>
              </a:extLst>
            </p:cNvPr>
            <p:cNvSpPr/>
            <p:nvPr/>
          </p:nvSpPr>
          <p:spPr>
            <a:xfrm>
              <a:off x="5150498" y="500313"/>
              <a:ext cx="834289" cy="834289"/>
            </a:xfrm>
            <a:prstGeom prst="ellipse">
              <a:avLst/>
            </a:prstGeom>
            <a:solidFill>
              <a:srgbClr val="1E2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2DAA38-CF48-4521-921D-7F2E60F86D14}"/>
                </a:ext>
              </a:extLst>
            </p:cNvPr>
            <p:cNvSpPr/>
            <p:nvPr/>
          </p:nvSpPr>
          <p:spPr>
            <a:xfrm>
              <a:off x="3704252" y="499430"/>
              <a:ext cx="1866123" cy="834288"/>
            </a:xfrm>
            <a:prstGeom prst="rect">
              <a:avLst/>
            </a:prstGeom>
            <a:solidFill>
              <a:srgbClr val="1E2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789C13B0-FCFD-4CDE-9E53-BC491885EC61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547257" cy="13967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anela-Ligh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CDFF00"/>
                </a:solidFill>
                <a:latin typeface="Canela-Light" charset="0"/>
              </a:rPr>
              <a:t>Q&amp;A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9F76D5-68E1-411B-BB9F-66128AB729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99069" y="1063087"/>
            <a:ext cx="4151844" cy="48059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D69B8-F157-41C5-A5DA-B74FFE7DBD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1901" y="2102435"/>
            <a:ext cx="5737225" cy="2438400"/>
          </a:xfr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Canela Light" pitchFamily="50" charset="0"/>
              </a:defRPr>
            </a:lvl1pPr>
          </a:lstStyle>
          <a:p>
            <a:pPr lvl="0"/>
            <a:r>
              <a:rPr lang="en-AU"/>
              <a:t>Let’s talk</a:t>
            </a:r>
          </a:p>
        </p:txBody>
      </p:sp>
    </p:spTree>
    <p:extLst>
      <p:ext uri="{BB962C8B-B14F-4D97-AF65-F5344CB8AC3E}">
        <p14:creationId xmlns:p14="http://schemas.microsoft.com/office/powerpoint/2010/main" val="232945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C charcoal">
    <p:bg>
      <p:bgPr>
        <a:solidFill>
          <a:srgbClr val="323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FE15E-36C8-2B47-ABE1-B2C9E281A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8C4-A33E-CD4A-962A-B23A4828EF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64;p2">
            <a:extLst>
              <a:ext uri="{FF2B5EF4-FFF2-40B4-BE49-F238E27FC236}">
                <a16:creationId xmlns:a16="http://schemas.microsoft.com/office/drawing/2014/main" id="{7EC7AA40-9163-452C-8BC8-8F028550469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056275" y="3183426"/>
            <a:ext cx="4079459" cy="135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8;p2">
            <a:extLst>
              <a:ext uri="{FF2B5EF4-FFF2-40B4-BE49-F238E27FC236}">
                <a16:creationId xmlns:a16="http://schemas.microsoft.com/office/drawing/2014/main" id="{E0C5B915-D3CD-4CE0-81FD-2F371B7B6397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00" y="5940000"/>
            <a:ext cx="506773" cy="5067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F5D220-5015-4CA9-A641-1DF735C537BB}"/>
              </a:ext>
            </a:extLst>
          </p:cNvPr>
          <p:cNvSpPr txBox="1"/>
          <p:nvPr userDrawn="1"/>
        </p:nvSpPr>
        <p:spPr>
          <a:xfrm>
            <a:off x="0" y="1542376"/>
            <a:ext cx="9652000" cy="16214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  <a:latin typeface="Canela Light" pitchFamily="50" charset="0"/>
                <a:ea typeface="Times New Roman"/>
                <a:cs typeface="Times New Roman"/>
                <a:sym typeface="Times New Roman"/>
              </a:rPr>
              <a:t>Acknowledgement of Country</a:t>
            </a:r>
            <a:endParaRPr lang="en-AU" sz="4400" dirty="0"/>
          </a:p>
        </p:txBody>
      </p:sp>
      <p:pic>
        <p:nvPicPr>
          <p:cNvPr id="2" name="Picture 1" descr="A picture containing circle, colorfulness, graphics, clock&#10;&#10;Description automatically generated">
            <a:extLst>
              <a:ext uri="{FF2B5EF4-FFF2-40B4-BE49-F238E27FC236}">
                <a16:creationId xmlns:a16="http://schemas.microsoft.com/office/drawing/2014/main" id="{C0C77B67-BED0-2950-5B27-2F97FD8CD2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3163280"/>
            <a:ext cx="3987301" cy="3695238"/>
          </a:xfrm>
          <a:prstGeom prst="rect">
            <a:avLst/>
          </a:prstGeom>
        </p:spPr>
      </p:pic>
      <p:pic>
        <p:nvPicPr>
          <p:cNvPr id="3" name="Picture 2" descr="A picture containing art, graphics, drawing, graphic design&#10;&#10;Description automatically generated">
            <a:extLst>
              <a:ext uri="{FF2B5EF4-FFF2-40B4-BE49-F238E27FC236}">
                <a16:creationId xmlns:a16="http://schemas.microsoft.com/office/drawing/2014/main" id="{ED332DB2-BC38-881A-6009-BC4B7A0C4A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957" y="10450"/>
            <a:ext cx="6404043" cy="6858000"/>
          </a:xfrm>
          <a:prstGeom prst="rect">
            <a:avLst/>
          </a:prstGeom>
        </p:spPr>
      </p:pic>
      <p:pic>
        <p:nvPicPr>
          <p:cNvPr id="11" name="Picture 10" descr="A picture containing colorfulness, art, graphics&#10;&#10;Description automatically generated">
            <a:extLst>
              <a:ext uri="{FF2B5EF4-FFF2-40B4-BE49-F238E27FC236}">
                <a16:creationId xmlns:a16="http://schemas.microsoft.com/office/drawing/2014/main" id="{A1B6A82D-DB67-4D36-7305-5B7323162EA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-2" y="-1"/>
            <a:ext cx="7278257" cy="124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1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ABFA6-8A98-6D46-B0E2-B88F2EC72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702" r="11027"/>
          <a:stretch/>
        </p:blipFill>
        <p:spPr>
          <a:xfrm>
            <a:off x="7943675" y="0"/>
            <a:ext cx="4248326" cy="5438274"/>
          </a:xfrm>
          <a:prstGeom prst="rect">
            <a:avLst/>
          </a:prstGeom>
        </p:spPr>
      </p:pic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DF912DC-5988-4694-8BBC-B439608E2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88" y="769505"/>
            <a:ext cx="7947025" cy="933450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CDFF00"/>
                </a:solidFill>
                <a:latin typeface="Canela Light" pitchFamily="50" charset="0"/>
              </a:defRPr>
            </a:lvl1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30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89C7BE5-4A15-4C69-AA13-599B09B43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1552" y="0"/>
            <a:ext cx="649044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BC7FB5-5EF7-0943-BD2D-41000F48E4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96400" cy="694690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65789D22-D48B-1A43-8098-E65C1EF2C4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58" y="556015"/>
            <a:ext cx="3403953" cy="453861"/>
          </a:xfrm>
          <a:prstGeom prst="rect">
            <a:avLst/>
          </a:prstGeom>
        </p:spPr>
      </p:pic>
      <p:pic>
        <p:nvPicPr>
          <p:cNvPr id="8" name="Google Shape;434;p22">
            <a:extLst>
              <a:ext uri="{FF2B5EF4-FFF2-40B4-BE49-F238E27FC236}">
                <a16:creationId xmlns:a16="http://schemas.microsoft.com/office/drawing/2014/main" id="{1FD97A31-2F43-4287-A0BE-989906F53362}"/>
              </a:ext>
            </a:extLst>
          </p:cNvPr>
          <p:cNvPicPr preferRelativeResize="0"/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00" y="5940000"/>
            <a:ext cx="506773" cy="5067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E50C64-4229-4D88-915D-E130A5853FD3}"/>
              </a:ext>
            </a:extLst>
          </p:cNvPr>
          <p:cNvSpPr/>
          <p:nvPr userDrawn="1"/>
        </p:nvSpPr>
        <p:spPr>
          <a:xfrm>
            <a:off x="3819691" y="3655149"/>
            <a:ext cx="3750279" cy="643656"/>
          </a:xfrm>
          <a:prstGeom prst="roundRect">
            <a:avLst>
              <a:gd name="adj" fmla="val 50000"/>
            </a:avLst>
          </a:prstGeom>
          <a:solidFill>
            <a:srgbClr val="323747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CDFF00"/>
                </a:solidFill>
              </a:rPr>
              <a:t>    enquiries@asqa.gov.au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9139A4-6CE4-417F-B63C-03FD8FD59B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11006" y="3818919"/>
            <a:ext cx="457264" cy="34294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723904-FAF2-48E1-8BC7-240828E6F053}"/>
              </a:ext>
            </a:extLst>
          </p:cNvPr>
          <p:cNvSpPr/>
          <p:nvPr userDrawn="1"/>
        </p:nvSpPr>
        <p:spPr>
          <a:xfrm>
            <a:off x="1046772" y="3655149"/>
            <a:ext cx="2583733" cy="643656"/>
          </a:xfrm>
          <a:prstGeom prst="roundRect">
            <a:avLst>
              <a:gd name="adj" fmla="val 50000"/>
            </a:avLst>
          </a:prstGeom>
          <a:solidFill>
            <a:srgbClr val="323747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CDFF00"/>
                </a:solidFill>
              </a:rPr>
              <a:t>  asqa.gov.au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2D44D5-905B-44C6-9B1A-210E8DF49B8D}"/>
              </a:ext>
            </a:extLst>
          </p:cNvPr>
          <p:cNvSpPr/>
          <p:nvPr userDrawn="1"/>
        </p:nvSpPr>
        <p:spPr>
          <a:xfrm>
            <a:off x="1046772" y="4634043"/>
            <a:ext cx="2583733" cy="643656"/>
          </a:xfrm>
          <a:prstGeom prst="roundRect">
            <a:avLst>
              <a:gd name="adj" fmla="val 50000"/>
            </a:avLst>
          </a:prstGeom>
          <a:solidFill>
            <a:srgbClr val="323747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CDFF00"/>
                </a:solidFill>
              </a:rPr>
              <a:t>  asqagovau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54BE24-8FF0-465B-82F6-695F321287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49036" y="4665318"/>
            <a:ext cx="504895" cy="4953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3DB5C5-3EE0-4338-9559-EB1C0862144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00164" y="3714799"/>
            <a:ext cx="419158" cy="4858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A2294E-165D-4CDB-BA9F-AECF01980649}"/>
              </a:ext>
            </a:extLst>
          </p:cNvPr>
          <p:cNvSpPr txBox="1"/>
          <p:nvPr userDrawn="1"/>
        </p:nvSpPr>
        <p:spPr>
          <a:xfrm>
            <a:off x="1079703" y="1655673"/>
            <a:ext cx="6231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chemeClr val="lt1"/>
                </a:solidFill>
                <a:latin typeface="Canela Light" pitchFamily="50" charset="0"/>
                <a:ea typeface="Times New Roman"/>
                <a:cs typeface="Times New Roman"/>
                <a:sym typeface="Times New Roman"/>
              </a:rPr>
              <a:t>Thank you</a:t>
            </a:r>
            <a:br>
              <a:rPr lang="en-AU" sz="3200" dirty="0">
                <a:solidFill>
                  <a:schemeClr val="lt1"/>
                </a:solidFill>
                <a:latin typeface="Canela Light" pitchFamily="50" charset="0"/>
                <a:ea typeface="Times New Roman"/>
                <a:cs typeface="Times New Roman"/>
                <a:sym typeface="Times New Roman"/>
              </a:rPr>
            </a:br>
            <a:br>
              <a:rPr lang="en-A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AU" sz="1800" dirty="0">
                <a:solidFill>
                  <a:schemeClr val="lt1"/>
                </a:solidFill>
                <a:latin typeface="Canela Light" pitchFamily="50" charset="0"/>
                <a:ea typeface="Times New Roman"/>
                <a:cs typeface="Times New Roman"/>
                <a:sym typeface="Times New Roman"/>
              </a:rPr>
              <a:t>For more information: </a:t>
            </a:r>
            <a:endParaRPr lang="en-AU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EFB2594-30A5-317E-5F86-1868895B1132}"/>
              </a:ext>
            </a:extLst>
          </p:cNvPr>
          <p:cNvSpPr/>
          <p:nvPr userDrawn="1"/>
        </p:nvSpPr>
        <p:spPr>
          <a:xfrm>
            <a:off x="3832769" y="4681309"/>
            <a:ext cx="3750279" cy="643656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CDF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ASQA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F109E-BA5D-C7EE-4764-1D397796D30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256" y="4773835"/>
            <a:ext cx="1408732" cy="42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ssion topic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ABFA6-8A98-6D46-B0E2-B88F2EC72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702" r="11027"/>
          <a:stretch/>
        </p:blipFill>
        <p:spPr>
          <a:xfrm>
            <a:off x="7943675" y="0"/>
            <a:ext cx="4248326" cy="5438274"/>
          </a:xfrm>
          <a:prstGeom prst="rect">
            <a:avLst/>
          </a:prstGeom>
        </p:spPr>
      </p:pic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DF912DC-5988-4694-8BBC-B439608E2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8488" y="769505"/>
            <a:ext cx="7947025" cy="933450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CDFF00"/>
                </a:solidFill>
                <a:latin typeface="Canela Light" pitchFamily="50" charset="0"/>
              </a:defRPr>
            </a:lvl1pPr>
          </a:lstStyle>
          <a:p>
            <a:pPr lvl="0"/>
            <a:r>
              <a:rPr lang="en-AU"/>
              <a:t>Session topics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30A8C5E-4D52-E18F-CB39-7D68062567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9038" y="2173287"/>
            <a:ext cx="7038800" cy="2511425"/>
          </a:xfrm>
        </p:spPr>
        <p:txBody>
          <a:bodyPr>
            <a:normAutofit/>
          </a:bodyPr>
          <a:lstStyle>
            <a:lvl1pPr marL="342900" indent="-342900">
              <a:buClr>
                <a:srgbClr val="CD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3pPr marL="1257300" indent="-342900" algn="l">
              <a:buClr>
                <a:srgbClr val="CDFF00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Topic 1</a:t>
            </a:r>
          </a:p>
          <a:p>
            <a:pPr lvl="0"/>
            <a:r>
              <a:rPr lang="en-US"/>
              <a:t>Topic 2</a:t>
            </a:r>
          </a:p>
          <a:p>
            <a:pPr lvl="0"/>
            <a:r>
              <a:rPr lang="en-US"/>
              <a:t>Topic 3</a:t>
            </a:r>
          </a:p>
          <a:p>
            <a:pPr lvl="0"/>
            <a:r>
              <a:rPr lang="en-US"/>
              <a:t>Topic 4</a:t>
            </a:r>
          </a:p>
        </p:txBody>
      </p:sp>
    </p:spTree>
    <p:extLst>
      <p:ext uri="{BB962C8B-B14F-4D97-AF65-F5344CB8AC3E}">
        <p14:creationId xmlns:p14="http://schemas.microsoft.com/office/powerpoint/2010/main" val="2070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nall Q 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ABFA6-8A98-6D46-B0E2-B88F2EC72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702" r="11027"/>
          <a:stretch/>
        </p:blipFill>
        <p:spPr>
          <a:xfrm>
            <a:off x="9778611" y="0"/>
            <a:ext cx="2413389" cy="308937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BC3F79-1ED7-4341-8116-14AA43564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88" y="769505"/>
            <a:ext cx="7947025" cy="933450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CDFF00"/>
                </a:solidFill>
                <a:latin typeface="Canela Light" pitchFamily="50" charset="0"/>
              </a:defRPr>
            </a:lvl1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054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&amp;A open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D0E0AB-7386-48F2-BBF4-76153A13C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901" y="5810365"/>
            <a:ext cx="509700" cy="19821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5651CE5-2E20-4526-9DCC-DE6E67ED41FF}"/>
              </a:ext>
            </a:extLst>
          </p:cNvPr>
          <p:cNvGrpSpPr/>
          <p:nvPr userDrawn="1"/>
        </p:nvGrpSpPr>
        <p:grpSpPr>
          <a:xfrm>
            <a:off x="0" y="280794"/>
            <a:ext cx="2280535" cy="835172"/>
            <a:chOff x="3704252" y="499430"/>
            <a:chExt cx="2280535" cy="83517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DFC39D-601C-486D-B9CE-E3D38E33611C}"/>
                </a:ext>
              </a:extLst>
            </p:cNvPr>
            <p:cNvSpPr/>
            <p:nvPr/>
          </p:nvSpPr>
          <p:spPr>
            <a:xfrm>
              <a:off x="5150498" y="500313"/>
              <a:ext cx="834289" cy="834289"/>
            </a:xfrm>
            <a:prstGeom prst="ellipse">
              <a:avLst/>
            </a:prstGeom>
            <a:solidFill>
              <a:srgbClr val="1E2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2DAA38-CF48-4521-921D-7F2E60F86D14}"/>
                </a:ext>
              </a:extLst>
            </p:cNvPr>
            <p:cNvSpPr/>
            <p:nvPr/>
          </p:nvSpPr>
          <p:spPr>
            <a:xfrm>
              <a:off x="3704252" y="499430"/>
              <a:ext cx="1866123" cy="834288"/>
            </a:xfrm>
            <a:prstGeom prst="rect">
              <a:avLst/>
            </a:prstGeom>
            <a:solidFill>
              <a:srgbClr val="1E2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789C13B0-FCFD-4CDE-9E53-BC491885EC61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547257" cy="13967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anela-Ligh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CDFF00"/>
                </a:solidFill>
                <a:latin typeface="Canela-Light" charset="0"/>
              </a:rPr>
              <a:t>Q&amp;A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9F76D5-68E1-411B-BB9F-66128AB729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069" y="1063087"/>
            <a:ext cx="4151844" cy="48059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D69B8-F157-41C5-A5DA-B74FFE7DBD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1901" y="2102435"/>
            <a:ext cx="5737225" cy="2438400"/>
          </a:xfr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Canela Light" pitchFamily="50" charset="0"/>
              </a:defRPr>
            </a:lvl1pPr>
          </a:lstStyle>
          <a:p>
            <a:pPr lvl="0"/>
            <a:r>
              <a:rPr lang="en-AU"/>
              <a:t>Let’s talk</a:t>
            </a:r>
          </a:p>
        </p:txBody>
      </p:sp>
    </p:spTree>
    <p:extLst>
      <p:ext uri="{BB962C8B-B14F-4D97-AF65-F5344CB8AC3E}">
        <p14:creationId xmlns:p14="http://schemas.microsoft.com/office/powerpoint/2010/main" val="180882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 Slide">
    <p:bg>
      <p:bgPr>
        <a:solidFill>
          <a:srgbClr val="323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B10821-E59A-4D99-8726-CB7708545C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702" r="11027"/>
          <a:stretch/>
        </p:blipFill>
        <p:spPr>
          <a:xfrm>
            <a:off x="7943675" y="1"/>
            <a:ext cx="4248325" cy="5438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19F72A-6791-274B-9C21-45454E059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1622342"/>
            <a:ext cx="9059779" cy="2642770"/>
          </a:xfrm>
        </p:spPr>
        <p:txBody>
          <a:bodyPr anchor="b"/>
          <a:lstStyle>
            <a:lvl1pPr>
              <a:defRPr sz="6500">
                <a:solidFill>
                  <a:srgbClr val="CDFF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E461CD-DEC7-9543-ADD1-DF53970D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0000" y="4644000"/>
            <a:ext cx="361514" cy="14058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08C489-AE52-1442-840E-442F55DC3B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163" y="4932363"/>
            <a:ext cx="9059862" cy="101917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4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bg>
      <p:bgPr>
        <a:solidFill>
          <a:srgbClr val="323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F246F974-B606-E48F-E528-C556A0DB4C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88" y="769505"/>
            <a:ext cx="7947025" cy="933450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CDFF00"/>
                </a:solidFill>
                <a:latin typeface="Canela Light" pitchFamily="50" charset="0"/>
              </a:defRPr>
            </a:lvl1pPr>
          </a:lstStyle>
          <a:p>
            <a:pPr lvl="0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7C558-F840-F2C9-F312-FD481BD34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702" r="11027"/>
          <a:stretch/>
        </p:blipFill>
        <p:spPr>
          <a:xfrm>
            <a:off x="9778611" y="0"/>
            <a:ext cx="2413389" cy="30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9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E77DCA-06A3-4846-8D61-984EC4276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9A7C9-217B-7746-A55C-B304D5D3E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80A4A-8635-3D45-AF44-1C04BA9DB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E51E0-16B2-584A-82A5-BAA826358BD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65A35-A2D9-674F-9A18-9E4D95C81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3CFD5-882B-9349-9AD9-1750C6431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00" y="6498000"/>
            <a:ext cx="648000" cy="36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BB818C4-A33E-CD4A-962A-B23A4828EF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6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9" r:id="rId2"/>
    <p:sldLayoutId id="2147483670" r:id="rId3"/>
    <p:sldLayoutId id="2147483692" r:id="rId4"/>
    <p:sldLayoutId id="2147483742" r:id="rId5"/>
    <p:sldLayoutId id="2147483764" r:id="rId6"/>
    <p:sldLayoutId id="2147483765" r:id="rId7"/>
    <p:sldLayoutId id="2147483767" r:id="rId8"/>
    <p:sldLayoutId id="2147483769" r:id="rId9"/>
    <p:sldLayoutId id="214748377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nela-Light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E77DCA-06A3-4846-8D61-984EC4276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9A7C9-217B-7746-A55C-B304D5D3E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80A4A-8635-3D45-AF44-1C04BA9DB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E51E0-16B2-584A-82A5-BAA826358BD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65A35-A2D9-674F-9A18-9E4D95C81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3CFD5-882B-9349-9AD9-1750C6431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00" y="6498000"/>
            <a:ext cx="648000" cy="36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BB818C4-A33E-CD4A-962A-B23A4828EF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7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nela-Light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17" Type="http://schemas.openxmlformats.org/officeDocument/2006/relationships/image" Target="../media/image47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sv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hyperlink" Target="https://www.asqa.gov.au/how-we-regulate/revised-standards-rtos/practice-guide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8C6BC2F-C977-4982-8AA7-3B856ECBA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93" y="2387743"/>
            <a:ext cx="8503985" cy="2443161"/>
          </a:xfrm>
        </p:spPr>
        <p:txBody>
          <a:bodyPr>
            <a:normAutofit fontScale="90000"/>
          </a:bodyPr>
          <a:lstStyle/>
          <a:p>
            <a:br>
              <a:rPr lang="en-AU" sz="8000" dirty="0">
                <a:latin typeface="Canela Light" pitchFamily="50" charset="0"/>
              </a:rPr>
            </a:br>
            <a:r>
              <a:rPr lang="en-AU" sz="8000" dirty="0">
                <a:solidFill>
                  <a:schemeClr val="accent4"/>
                </a:solidFill>
                <a:latin typeface="Canela Light" pitchFamily="50" charset="0"/>
              </a:rPr>
              <a:t>2025 Standards – Insights</a:t>
            </a:r>
            <a:br>
              <a:rPr lang="en-AU" sz="8000" dirty="0">
                <a:latin typeface="Canela Light" pitchFamily="50" charset="0"/>
              </a:rPr>
            </a:br>
            <a:br>
              <a:rPr lang="en-AU" sz="8000" dirty="0">
                <a:latin typeface="Canela-Light"/>
              </a:rPr>
            </a:br>
            <a:r>
              <a:rPr lang="en-AU" sz="3100" dirty="0">
                <a:solidFill>
                  <a:schemeClr val="bg1"/>
                </a:solidFill>
                <a:latin typeface="Arial"/>
                <a:cs typeface="Arial"/>
              </a:rPr>
              <a:t>ASQA Webinar</a:t>
            </a:r>
            <a:br>
              <a:rPr lang="en-AU" sz="8000" dirty="0">
                <a:solidFill>
                  <a:schemeClr val="bg1"/>
                </a:solidFill>
                <a:latin typeface="Arial"/>
              </a:rPr>
            </a:br>
            <a:r>
              <a:rPr lang="en-AU" sz="2000" dirty="0">
                <a:solidFill>
                  <a:schemeClr val="bg1"/>
                </a:solidFill>
                <a:latin typeface="Arial"/>
                <a:cs typeface="Arial"/>
              </a:rPr>
              <a:t>28 November 2025</a:t>
            </a:r>
          </a:p>
        </p:txBody>
      </p:sp>
    </p:spTree>
    <p:extLst>
      <p:ext uri="{BB962C8B-B14F-4D97-AF65-F5344CB8AC3E}">
        <p14:creationId xmlns:p14="http://schemas.microsoft.com/office/powerpoint/2010/main" val="619951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4CB18-8129-F1AA-8133-E72B53F64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151D14-D548-3D54-AFB4-F856EF4D2E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AU" b="1" dirty="0">
                <a:solidFill>
                  <a:schemeClr val="accent4"/>
                </a:solidFill>
              </a:rPr>
              <a:t>2025 Standards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ECAD91-B521-65E9-0518-6A590E764BF3}"/>
              </a:ext>
            </a:extLst>
          </p:cNvPr>
          <p:cNvSpPr txBox="1"/>
          <p:nvPr/>
        </p:nvSpPr>
        <p:spPr>
          <a:xfrm>
            <a:off x="778488" y="2203023"/>
            <a:ext cx="1067056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dirty="0">
                <a:solidFill>
                  <a:schemeClr val="bg1"/>
                </a:solidFill>
              </a:rPr>
              <a:t>Came into effect 1 July 2025</a:t>
            </a: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dirty="0">
                <a:solidFill>
                  <a:schemeClr val="bg1"/>
                </a:solidFill>
              </a:rPr>
              <a:t>Recognised need to lift quality and integrity</a:t>
            </a: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dirty="0">
                <a:solidFill>
                  <a:schemeClr val="bg1"/>
                </a:solidFill>
              </a:rPr>
              <a:t>More flexibility and innovation in VET delivery</a:t>
            </a: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dirty="0">
                <a:solidFill>
                  <a:schemeClr val="bg1"/>
                </a:solidFill>
              </a:rPr>
              <a:t>Move away from a focus on administrative processes and prescription</a:t>
            </a: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dirty="0">
                <a:solidFill>
                  <a:schemeClr val="bg1"/>
                </a:solidFill>
              </a:rPr>
              <a:t>Better reflect the diversity of the VET sector and different RTO settings.</a:t>
            </a:r>
          </a:p>
        </p:txBody>
      </p:sp>
    </p:spTree>
    <p:extLst>
      <p:ext uri="{BB962C8B-B14F-4D97-AF65-F5344CB8AC3E}">
        <p14:creationId xmlns:p14="http://schemas.microsoft.com/office/powerpoint/2010/main" val="3337579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90095-A716-4179-F9C2-F289B5559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40721F-AEFF-F3DD-72E9-FE7AE57DDE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88" y="268861"/>
            <a:ext cx="10661744" cy="90501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ASQA's regulatory approach includes: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64E966B-01AE-CFC2-1E4B-2036DD41F860}"/>
              </a:ext>
            </a:extLst>
          </p:cNvPr>
          <p:cNvSpPr txBox="1">
            <a:spLocks/>
          </p:cNvSpPr>
          <p:nvPr/>
        </p:nvSpPr>
        <p:spPr>
          <a:xfrm>
            <a:off x="994257" y="2171700"/>
            <a:ext cx="10054743" cy="3314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50000"/>
              </a:lnSpc>
              <a:buClr>
                <a:srgbClr val="CDFF00"/>
              </a:buClr>
              <a:buFont typeface="Arial" panose="020B0604020202020204" pitchFamily="34" charset="0"/>
              <a:buChar char="•"/>
            </a:pPr>
            <a:endParaRPr lang="en-AU" sz="3600" dirty="0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C460A3-5C0C-8692-935A-FAD8DF0B124D}"/>
              </a:ext>
            </a:extLst>
          </p:cNvPr>
          <p:cNvGrpSpPr/>
          <p:nvPr/>
        </p:nvGrpSpPr>
        <p:grpSpPr>
          <a:xfrm>
            <a:off x="1168471" y="1173876"/>
            <a:ext cx="9375499" cy="5420416"/>
            <a:chOff x="1149245" y="1177320"/>
            <a:chExt cx="9375499" cy="5420416"/>
          </a:xfrm>
        </p:grpSpPr>
        <p:sp>
          <p:nvSpPr>
            <p:cNvPr id="3" name="Text Placeholder 1">
              <a:extLst>
                <a:ext uri="{FF2B5EF4-FFF2-40B4-BE49-F238E27FC236}">
                  <a16:creationId xmlns:a16="http://schemas.microsoft.com/office/drawing/2014/main" id="{CE5C5B41-52B4-5E38-40AF-1B828702C3AA}"/>
                </a:ext>
              </a:extLst>
            </p:cNvPr>
            <p:cNvSpPr txBox="1">
              <a:spLocks/>
            </p:cNvSpPr>
            <p:nvPr/>
          </p:nvSpPr>
          <p:spPr>
            <a:xfrm>
              <a:off x="1354505" y="1177320"/>
              <a:ext cx="9170239" cy="5420416"/>
            </a:xfrm>
            <a:prstGeom prst="rect">
              <a:avLst/>
            </a:prstGeom>
          </p:spPr>
          <p:txBody>
            <a:bodyPr lIns="91440" tIns="45720" rIns="91440" bIns="4572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lnSpc>
                  <a:spcPct val="150000"/>
                </a:lnSpc>
                <a:buClr>
                  <a:srgbClr val="CDFF00"/>
                </a:buClr>
              </a:pPr>
              <a:r>
                <a:rPr lang="en-AU" dirty="0">
                  <a:solidFill>
                    <a:schemeClr val="bg1"/>
                  </a:solidFill>
                </a:rPr>
                <a:t>Assessments against Standards </a:t>
              </a:r>
            </a:p>
            <a:p>
              <a:pPr lvl="1">
                <a:lnSpc>
                  <a:spcPct val="150000"/>
                </a:lnSpc>
                <a:buClr>
                  <a:srgbClr val="CDFF00"/>
                </a:buClr>
              </a:pPr>
              <a:r>
                <a:rPr lang="en-AU" dirty="0">
                  <a:solidFill>
                    <a:schemeClr val="bg1"/>
                  </a:solidFill>
                </a:rPr>
                <a:t>Assessments against NVETR or ESOS Acts</a:t>
              </a:r>
            </a:p>
            <a:p>
              <a:pPr lvl="1">
                <a:lnSpc>
                  <a:spcPct val="150000"/>
                </a:lnSpc>
                <a:buClr>
                  <a:srgbClr val="CDFF00"/>
                </a:buClr>
              </a:pPr>
              <a:r>
                <a:rPr lang="en-AU" dirty="0">
                  <a:solidFill>
                    <a:schemeClr val="bg1"/>
                  </a:solidFill>
                  <a:cs typeface="Arial"/>
                </a:rPr>
                <a:t>Site visits</a:t>
              </a:r>
            </a:p>
            <a:p>
              <a:pPr lvl="1">
                <a:lnSpc>
                  <a:spcPct val="150000"/>
                </a:lnSpc>
                <a:buClr>
                  <a:srgbClr val="CDFF00"/>
                </a:buClr>
              </a:pPr>
              <a:r>
                <a:rPr lang="en-AU" dirty="0">
                  <a:solidFill>
                    <a:schemeClr val="bg1"/>
                  </a:solidFill>
                </a:rPr>
                <a:t>Requests for information: </a:t>
              </a:r>
            </a:p>
            <a:p>
              <a:pPr lvl="3">
                <a:lnSpc>
                  <a:spcPct val="150000"/>
                </a:lnSpc>
                <a:buClr>
                  <a:srgbClr val="CDFF00"/>
                </a:buClr>
              </a:pPr>
              <a:r>
                <a:rPr lang="en-AU" sz="2200" dirty="0">
                  <a:solidFill>
                    <a:schemeClr val="bg1"/>
                  </a:solidFill>
                </a:rPr>
                <a:t>self-assessment</a:t>
              </a:r>
            </a:p>
            <a:p>
              <a:pPr lvl="3">
                <a:lnSpc>
                  <a:spcPct val="150000"/>
                </a:lnSpc>
                <a:buClr>
                  <a:srgbClr val="CDFF00"/>
                </a:buClr>
              </a:pPr>
              <a:r>
                <a:rPr lang="en-AU" sz="2200" dirty="0">
                  <a:solidFill>
                    <a:schemeClr val="bg1"/>
                  </a:solidFill>
                </a:rPr>
                <a:t>to submit data</a:t>
              </a:r>
            </a:p>
            <a:p>
              <a:pPr lvl="3">
                <a:lnSpc>
                  <a:spcPct val="150000"/>
                </a:lnSpc>
                <a:buClr>
                  <a:srgbClr val="CDFF00"/>
                </a:buClr>
              </a:pPr>
              <a:r>
                <a:rPr lang="en-AU" sz="2200" dirty="0">
                  <a:solidFill>
                    <a:schemeClr val="bg1"/>
                  </a:solidFill>
                </a:rPr>
                <a:t>complete a survey</a:t>
              </a:r>
            </a:p>
            <a:p>
              <a:pPr lvl="1">
                <a:lnSpc>
                  <a:spcPct val="150000"/>
                </a:lnSpc>
                <a:buClr>
                  <a:srgbClr val="CDFF00"/>
                </a:buClr>
              </a:pPr>
              <a:r>
                <a:rPr lang="en-AU" dirty="0">
                  <a:solidFill>
                    <a:schemeClr val="bg1"/>
                  </a:solidFill>
                </a:rPr>
                <a:t>Phone interviews </a:t>
              </a:r>
            </a:p>
            <a:p>
              <a:pPr lvl="1">
                <a:lnSpc>
                  <a:spcPct val="150000"/>
                </a:lnSpc>
                <a:buClr>
                  <a:srgbClr val="CDFF00"/>
                </a:buClr>
              </a:pPr>
              <a:r>
                <a:rPr lang="en-AU" dirty="0">
                  <a:solidFill>
                    <a:schemeClr val="bg1"/>
                  </a:solidFill>
                </a:rPr>
                <a:t>Investigations</a:t>
              </a:r>
            </a:p>
            <a:p>
              <a:pPr lvl="1">
                <a:lnSpc>
                  <a:spcPct val="150000"/>
                </a:lnSpc>
                <a:buClr>
                  <a:srgbClr val="CDFF00"/>
                </a:buClr>
              </a:pPr>
              <a:endParaRPr lang="en-AU" dirty="0">
                <a:solidFill>
                  <a:schemeClr val="bg1"/>
                </a:solidFill>
                <a:cs typeface="Arial"/>
              </a:endParaRPr>
            </a:p>
          </p:txBody>
        </p:sp>
        <p:pic>
          <p:nvPicPr>
            <p:cNvPr id="6" name="Graphic 5" descr="City outline">
              <a:extLst>
                <a:ext uri="{FF2B5EF4-FFF2-40B4-BE49-F238E27FC236}">
                  <a16:creationId xmlns:a16="http://schemas.microsoft.com/office/drawing/2014/main" id="{0D773E85-457E-C631-E2A6-573D1D07E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9245" y="2357949"/>
              <a:ext cx="648000" cy="648000"/>
            </a:xfrm>
            <a:prstGeom prst="rect">
              <a:avLst/>
            </a:prstGeom>
          </p:spPr>
        </p:pic>
        <p:pic>
          <p:nvPicPr>
            <p:cNvPr id="8" name="Graphic 7" descr="Telephone outline">
              <a:extLst>
                <a:ext uri="{FF2B5EF4-FFF2-40B4-BE49-F238E27FC236}">
                  <a16:creationId xmlns:a16="http://schemas.microsoft.com/office/drawing/2014/main" id="{60DF8AF5-9A0D-CFB1-6406-EB27B053D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0502" y="5294351"/>
              <a:ext cx="648000" cy="648000"/>
            </a:xfrm>
            <a:prstGeom prst="rect">
              <a:avLst/>
            </a:prstGeom>
          </p:spPr>
        </p:pic>
        <p:pic>
          <p:nvPicPr>
            <p:cNvPr id="10" name="Graphic 9" descr="Magnifying glass outline">
              <a:extLst>
                <a:ext uri="{FF2B5EF4-FFF2-40B4-BE49-F238E27FC236}">
                  <a16:creationId xmlns:a16="http://schemas.microsoft.com/office/drawing/2014/main" id="{EF4BD1B4-483F-89B3-8657-93B7BF4D9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67251" y="5944583"/>
              <a:ext cx="648000" cy="648000"/>
            </a:xfrm>
            <a:prstGeom prst="rect">
              <a:avLst/>
            </a:prstGeom>
          </p:spPr>
        </p:pic>
        <p:pic>
          <p:nvPicPr>
            <p:cNvPr id="12" name="Graphic 11" descr="Document outline">
              <a:extLst>
                <a:ext uri="{FF2B5EF4-FFF2-40B4-BE49-F238E27FC236}">
                  <a16:creationId xmlns:a16="http://schemas.microsoft.com/office/drawing/2014/main" id="{E5220692-2613-7B2E-CF7A-D3DA26A6F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67251" y="3108444"/>
              <a:ext cx="648000" cy="648000"/>
            </a:xfrm>
            <a:prstGeom prst="rect">
              <a:avLst/>
            </a:prstGeom>
          </p:spPr>
        </p:pic>
        <p:pic>
          <p:nvPicPr>
            <p:cNvPr id="14" name="Graphic 13" descr="Clipboard Checked outline">
              <a:extLst>
                <a:ext uri="{FF2B5EF4-FFF2-40B4-BE49-F238E27FC236}">
                  <a16:creationId xmlns:a16="http://schemas.microsoft.com/office/drawing/2014/main" id="{8A56D173-D9DC-5DC2-E254-FE196F96A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49245" y="1398637"/>
              <a:ext cx="648000" cy="648000"/>
            </a:xfrm>
            <a:prstGeom prst="rect">
              <a:avLst/>
            </a:prstGeom>
          </p:spPr>
        </p:pic>
        <p:pic>
          <p:nvPicPr>
            <p:cNvPr id="16" name="Graphic 15" descr="Statistics outline">
              <a:extLst>
                <a:ext uri="{FF2B5EF4-FFF2-40B4-BE49-F238E27FC236}">
                  <a16:creationId xmlns:a16="http://schemas.microsoft.com/office/drawing/2014/main" id="{70EB217B-CA03-67E0-7D11-9472956E9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262499" y="4898840"/>
              <a:ext cx="418734" cy="418734"/>
            </a:xfrm>
            <a:prstGeom prst="rect">
              <a:avLst/>
            </a:prstGeom>
          </p:spPr>
        </p:pic>
        <p:pic>
          <p:nvPicPr>
            <p:cNvPr id="17" name="Graphic 16" descr="Clipboard Checked outline">
              <a:extLst>
                <a:ext uri="{FF2B5EF4-FFF2-40B4-BE49-F238E27FC236}">
                  <a16:creationId xmlns:a16="http://schemas.microsoft.com/office/drawing/2014/main" id="{D44F394A-4E14-6CF5-20C4-E731AD4CD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262499" y="3790948"/>
              <a:ext cx="418734" cy="418734"/>
            </a:xfrm>
            <a:prstGeom prst="rect">
              <a:avLst/>
            </a:prstGeom>
          </p:spPr>
        </p:pic>
        <p:pic>
          <p:nvPicPr>
            <p:cNvPr id="19" name="Graphic 18" descr="Folder Search outline">
              <a:extLst>
                <a:ext uri="{FF2B5EF4-FFF2-40B4-BE49-F238E27FC236}">
                  <a16:creationId xmlns:a16="http://schemas.microsoft.com/office/drawing/2014/main" id="{CE825236-8EC1-8238-19E0-16B8B97F8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262499" y="4367991"/>
              <a:ext cx="418734" cy="418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795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5E126E-F370-B102-3979-DE259961B5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/>
                </a:solidFill>
              </a:rPr>
              <a:t>What have we been up to?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4E7A1-8BCE-4477-FC86-B435AEFB9F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4643" y="1793801"/>
            <a:ext cx="10225905" cy="42945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800" dirty="0">
                <a:cs typeface="Arial" panose="020B0604020202020204"/>
              </a:rPr>
              <a:t>Since 1 July, ASQA has:</a:t>
            </a:r>
          </a:p>
          <a:p>
            <a:pPr marL="0" indent="0">
              <a:buNone/>
            </a:pPr>
            <a:endParaRPr lang="en-GB" sz="2800" dirty="0">
              <a:cs typeface="Arial" panose="020B0604020202020204"/>
            </a:endParaRP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GB" sz="2800" dirty="0">
                <a:solidFill>
                  <a:schemeClr val="bg1"/>
                </a:solidFill>
              </a:rPr>
              <a:t>Reviewed more than 83 applications to become an RTO</a:t>
            </a:r>
            <a:endParaRPr lang="en-GB" sz="2800" dirty="0">
              <a:solidFill>
                <a:schemeClr val="bg1"/>
              </a:solidFill>
              <a:cs typeface="Arial"/>
            </a:endParaRP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GB" sz="2800" dirty="0">
                <a:solidFill>
                  <a:schemeClr val="bg1"/>
                </a:solidFill>
              </a:rPr>
              <a:t>Assessed more than 150 providers</a:t>
            </a:r>
            <a:endParaRPr lang="en-GB" sz="2800" dirty="0">
              <a:solidFill>
                <a:schemeClr val="bg1"/>
              </a:solidFill>
              <a:cs typeface="Arial"/>
            </a:endParaRP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GB" sz="2800" dirty="0">
                <a:solidFill>
                  <a:schemeClr val="bg1"/>
                </a:solidFill>
              </a:rPr>
              <a:t>Kicked off a range of campaigns, including one with RTOs that deliver Early Childhood Education and Care training</a:t>
            </a:r>
            <a:endParaRPr lang="en-GB" sz="2800" dirty="0">
              <a:solidFill>
                <a:schemeClr val="bg1"/>
              </a:solidFill>
              <a:cs typeface="Arial"/>
            </a:endParaRP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GB" sz="2800" dirty="0">
                <a:solidFill>
                  <a:schemeClr val="bg1"/>
                </a:solidFill>
                <a:cs typeface="Arial"/>
              </a:rPr>
              <a:t>Focused on our own quality assurance and quality checks</a:t>
            </a:r>
          </a:p>
        </p:txBody>
      </p:sp>
    </p:spTree>
    <p:extLst>
      <p:ext uri="{BB962C8B-B14F-4D97-AF65-F5344CB8AC3E}">
        <p14:creationId xmlns:p14="http://schemas.microsoft.com/office/powerpoint/2010/main" val="1015580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CAD27-4BE9-F203-3F6B-AF6B28931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4FEBFA-9607-6D5C-A7EF-3A50B272D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48673" y="452982"/>
            <a:ext cx="7947025" cy="933450"/>
          </a:xfrm>
        </p:spPr>
        <p:txBody>
          <a:bodyPr/>
          <a:lstStyle/>
          <a:p>
            <a:r>
              <a:rPr lang="en-GB" b="1" dirty="0">
                <a:solidFill>
                  <a:schemeClr val="accent4"/>
                </a:solidFill>
                <a:latin typeface="Canela Light"/>
              </a:rPr>
              <a:t>Case Example: Provider Z</a:t>
            </a:r>
            <a:endParaRPr lang="en-GB" b="1" dirty="0">
              <a:solidFill>
                <a:schemeClr val="accent4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518DC-0091-4123-6BF6-C529B67D9C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889" y="2360416"/>
            <a:ext cx="4938796" cy="34466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>
                <a:cs typeface="Arial" panose="020B0604020202020204"/>
              </a:rPr>
              <a:t>Due for registration renewal </a:t>
            </a:r>
            <a:endParaRPr lang="en-US" dirty="0"/>
          </a:p>
          <a:p>
            <a:r>
              <a:rPr lang="en-GB" sz="2800" dirty="0">
                <a:cs typeface="Arial" panose="020B0604020202020204"/>
              </a:rPr>
              <a:t>Audit (assessment of performance against the Standards) undertaken</a:t>
            </a:r>
          </a:p>
          <a:p>
            <a:pPr>
              <a:tabLst>
                <a:tab pos="542925" algn="l"/>
              </a:tabLst>
            </a:pPr>
            <a:r>
              <a:rPr lang="en-GB" sz="2800" dirty="0">
                <a:cs typeface="Arial" panose="020B0604020202020204"/>
              </a:rPr>
              <a:t>Last had an assessment in 2019</a:t>
            </a: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Char char="•"/>
              <a:tabLst>
                <a:tab pos="542925" algn="l"/>
              </a:tabLst>
            </a:pPr>
            <a:endParaRPr lang="en-GB" sz="2800" dirty="0">
              <a:solidFill>
                <a:schemeClr val="bg1"/>
              </a:solidFill>
              <a:cs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70E0EB-1058-82A7-9AD3-390FCEB37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182498"/>
              </p:ext>
            </p:extLst>
          </p:nvPr>
        </p:nvGraphicFramePr>
        <p:xfrm>
          <a:off x="6236676" y="2356338"/>
          <a:ext cx="5190893" cy="3769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46">
                  <a:extLst>
                    <a:ext uri="{9D8B030D-6E8A-4147-A177-3AD203B41FA5}">
                      <a16:colId xmlns:a16="http://schemas.microsoft.com/office/drawing/2014/main" val="3581684393"/>
                    </a:ext>
                  </a:extLst>
                </a:gridCol>
                <a:gridCol w="3338647">
                  <a:extLst>
                    <a:ext uri="{9D8B030D-6E8A-4147-A177-3AD203B41FA5}">
                      <a16:colId xmlns:a16="http://schemas.microsoft.com/office/drawing/2014/main" val="3136110545"/>
                    </a:ext>
                  </a:extLst>
                </a:gridCol>
              </a:tblGrid>
              <a:tr h="7518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/>
                      <a:r>
                        <a:rPr lang="en-GB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70081"/>
                  </a:ext>
                </a:extLst>
              </a:tr>
              <a:tr h="75183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Report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223 pages down to 10 pages</a:t>
                      </a:r>
                    </a:p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848354"/>
                  </a:ext>
                </a:extLst>
              </a:tr>
              <a:tr h="75183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Time</a:t>
                      </a:r>
                    </a:p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          </a:t>
                      </a:r>
                    </a:p>
                    <a:p>
                      <a:pPr lvl="0">
                        <a:buNone/>
                      </a:pPr>
                      <a:r>
                        <a:rPr lang="en-GB" dirty="0"/>
                        <a:t>           Approx 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851417"/>
                  </a:ext>
                </a:extLst>
              </a:tr>
              <a:tr h="75183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Duration</a:t>
                      </a:r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4 months down to 28 days</a:t>
                      </a:r>
                    </a:p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348877"/>
                  </a:ext>
                </a:extLst>
              </a:tr>
            </a:tbl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131533F5-3A32-949F-7FA7-BD689F863159}"/>
              </a:ext>
            </a:extLst>
          </p:cNvPr>
          <p:cNvSpPr/>
          <p:nvPr/>
        </p:nvSpPr>
        <p:spPr>
          <a:xfrm>
            <a:off x="8405444" y="4255476"/>
            <a:ext cx="316523" cy="4337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09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96821-FC0C-ABFE-7BD5-B5C736BA5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13C3E3F-8DD2-F6C4-DE63-D12DB323EE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682" y="490634"/>
            <a:ext cx="11029487" cy="70828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AU" b="1" dirty="0">
                <a:solidFill>
                  <a:schemeClr val="accent4"/>
                </a:solidFill>
                <a:latin typeface="Canela Light"/>
              </a:rPr>
              <a:t>2025 Standards – Insights from Performance Monitoring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0E819E-EFD3-ABE4-B60F-4A372C0F5FEA}"/>
              </a:ext>
            </a:extLst>
          </p:cNvPr>
          <p:cNvSpPr/>
          <p:nvPr/>
        </p:nvSpPr>
        <p:spPr>
          <a:xfrm>
            <a:off x="658788" y="1198920"/>
            <a:ext cx="10795276" cy="5285007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b="1" dirty="0">
                <a:solidFill>
                  <a:schemeClr val="accent1"/>
                </a:solidFill>
              </a:rPr>
              <a:t>Areas of Concern: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Poor quality assessment systems or practices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is the most common issue identified during provider performance assessments (Outcome Standard 1.4)</a:t>
            </a:r>
            <a:endParaRPr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Unsuitable or unqualified trainers and assessors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is the issue most commonly </a:t>
            </a:r>
            <a:r>
              <a:rPr lang="en-AU" sz="2400" dirty="0">
                <a:solidFill>
                  <a:schemeClr val="tx2"/>
                </a:solidFill>
              </a:rPr>
              <a:t>found,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as having the highest consequences if left unchecked (Outcome Standard 3.3)</a:t>
            </a:r>
            <a:endParaRPr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Arial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en-AU" sz="2400" b="1" dirty="0">
                <a:solidFill>
                  <a:schemeClr val="bg1"/>
                </a:solidFill>
              </a:rPr>
              <a:t> </a:t>
            </a:r>
            <a:r>
              <a:rPr lang="en-AU" sz="2400" b="1" dirty="0">
                <a:solidFill>
                  <a:schemeClr val="accent1"/>
                </a:solidFill>
              </a:rPr>
              <a:t>Positive trends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lang="en-AU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Diversity and inclusion, and student wellbeing (Outcome Standards 2.5 and 2.6)</a:t>
            </a:r>
            <a:endParaRPr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8609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37B96-FC29-5F12-D0AF-5498A6568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E14E238-775D-CE61-7753-2002E996F3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000" y="374073"/>
            <a:ext cx="11912000" cy="708286"/>
          </a:xfrm>
        </p:spPr>
        <p:txBody>
          <a:bodyPr>
            <a:normAutofit/>
          </a:bodyPr>
          <a:lstStyle/>
          <a:p>
            <a:pPr algn="ctr"/>
            <a:r>
              <a:rPr lang="en-AU" sz="3400" b="1" dirty="0">
                <a:solidFill>
                  <a:schemeClr val="accent4"/>
                </a:solidFill>
                <a:latin typeface="Canela Light"/>
              </a:rPr>
              <a:t>2025 Standards – Insights from</a:t>
            </a:r>
            <a:r>
              <a:rPr lang="en-AU" sz="3400" dirty="0">
                <a:solidFill>
                  <a:schemeClr val="accent4"/>
                </a:solidFill>
                <a:latin typeface="Canela Light"/>
              </a:rPr>
              <a:t> </a:t>
            </a:r>
            <a:r>
              <a:rPr lang="en-AU" sz="3400" b="1" dirty="0">
                <a:solidFill>
                  <a:schemeClr val="accent4"/>
                </a:solidFill>
                <a:latin typeface="Canela Light"/>
              </a:rPr>
              <a:t>Performance Monitoring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2907F7-5DC5-899D-7BE7-F0D966D177C2}"/>
              </a:ext>
            </a:extLst>
          </p:cNvPr>
          <p:cNvSpPr/>
          <p:nvPr/>
        </p:nvSpPr>
        <p:spPr>
          <a:xfrm>
            <a:off x="698361" y="1082359"/>
            <a:ext cx="10795276" cy="5453671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b="1" dirty="0">
                <a:solidFill>
                  <a:schemeClr val="accent1"/>
                </a:solidFill>
              </a:rPr>
              <a:t>Most common Outcome Standards being found not-met are:</a:t>
            </a:r>
          </a:p>
          <a:p>
            <a:pPr>
              <a:defRPr/>
            </a:pPr>
            <a:r>
              <a:rPr lang="en-AU" sz="2000" b="1" i="1" dirty="0">
                <a:solidFill>
                  <a:srgbClr val="000000"/>
                </a:solidFill>
                <a:cs typeface="Courier New"/>
              </a:rPr>
              <a:t>Outcome</a:t>
            </a:r>
            <a:r>
              <a:rPr lang="en-AU" sz="2000" b="1" i="1" dirty="0">
                <a:solidFill>
                  <a:srgbClr val="000000"/>
                </a:solidFill>
              </a:rPr>
              <a:t> Standard 4.4 </a:t>
            </a:r>
            <a:r>
              <a:rPr lang="en-AU" sz="2000" i="1" dirty="0">
                <a:solidFill>
                  <a:srgbClr val="000000"/>
                </a:solidFill>
              </a:rPr>
              <a:t>An NVR RTO undertakes systematic monitoring and evaluation of the organisation to support </a:t>
            </a:r>
            <a:r>
              <a:rPr kumimoji="0" lang="en-AU" sz="20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quality </a:t>
            </a:r>
            <a:r>
              <a:rPr lang="en-AU" sz="2000" i="1" dirty="0">
                <a:solidFill>
                  <a:srgbClr val="000000"/>
                </a:solidFill>
              </a:rPr>
              <a:t>delivery and </a:t>
            </a:r>
            <a:r>
              <a:rPr kumimoji="0" lang="en-AU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</a:t>
            </a:r>
            <a:r>
              <a:rPr lang="en-AU" sz="2000" i="1" dirty="0">
                <a:solidFill>
                  <a:srgbClr val="000000"/>
                </a:solidFill>
              </a:rPr>
              <a:t>continuous improvement of services </a:t>
            </a:r>
            <a:r>
              <a:rPr kumimoji="0" lang="en-AU" sz="20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</a:t>
            </a:r>
            <a:r>
              <a:rPr lang="en-AU" sz="2000" dirty="0">
                <a:solidFill>
                  <a:srgbClr val="000000"/>
                </a:solidFill>
              </a:rPr>
              <a:t>not-met on 21 occasions)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AU" sz="2000" b="1" i="1" dirty="0">
              <a:solidFill>
                <a:srgbClr val="000000"/>
              </a:solidFill>
              <a:cs typeface="Courier New"/>
            </a:endParaRPr>
          </a:p>
          <a:p>
            <a:pPr>
              <a:defRPr/>
            </a:pPr>
            <a:r>
              <a:rPr lang="en-AU" sz="2000" b="1" i="1" dirty="0">
                <a:solidFill>
                  <a:srgbClr val="000000"/>
                </a:solidFill>
                <a:cs typeface="Courier New"/>
              </a:rPr>
              <a:t>Outcome</a:t>
            </a:r>
            <a:r>
              <a:rPr lang="en-AU" sz="2000" b="1" i="1" dirty="0">
                <a:solidFill>
                  <a:srgbClr val="000000"/>
                </a:solidFill>
              </a:rPr>
              <a:t> </a:t>
            </a:r>
            <a:r>
              <a:rPr kumimoji="0" lang="en-A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Standard 1.4</a:t>
            </a:r>
            <a:r>
              <a:rPr lang="en-AU" sz="2000" i="1" dirty="0">
                <a:solidFill>
                  <a:srgbClr val="000000"/>
                </a:solidFill>
              </a:rPr>
              <a:t> The assessment system ensures assessment is conducted in a way that is fair and appropriate and enables accurate assessment judgement of VET student competency </a:t>
            </a:r>
            <a:r>
              <a:rPr lang="en-AU" sz="2000" dirty="0">
                <a:solidFill>
                  <a:srgbClr val="000000"/>
                </a:solidFill>
              </a:rPr>
              <a:t>(not-met on 19 occasions</a:t>
            </a:r>
            <a:r>
              <a:rPr kumimoji="0" lang="en-AU" sz="20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  <a:endParaRPr lang="en-AU" sz="20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AU" sz="2000" i="1" dirty="0">
              <a:solidFill>
                <a:srgbClr val="000000"/>
              </a:solidFill>
              <a:cs typeface="Courier New"/>
            </a:endParaRPr>
          </a:p>
          <a:p>
            <a:pPr>
              <a:defRPr/>
            </a:pPr>
            <a:r>
              <a:rPr lang="en-AU" sz="2000" b="1" i="1" dirty="0">
                <a:solidFill>
                  <a:srgbClr val="000000"/>
                </a:solidFill>
                <a:cs typeface="Courier New"/>
              </a:rPr>
              <a:t>Outcome</a:t>
            </a:r>
            <a:r>
              <a:rPr lang="en-AU" sz="2000" b="1" i="1" dirty="0">
                <a:solidFill>
                  <a:srgbClr val="000000"/>
                </a:solidFill>
              </a:rPr>
              <a:t> Standard 3.3 </a:t>
            </a:r>
            <a:r>
              <a:rPr lang="en-AU" sz="2000" i="1" dirty="0">
                <a:solidFill>
                  <a:srgbClr val="000000"/>
                </a:solidFill>
              </a:rPr>
              <a:t>Training </a:t>
            </a:r>
            <a:r>
              <a:rPr kumimoji="0" lang="en-AU" sz="20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and </a:t>
            </a:r>
            <a:r>
              <a:rPr lang="en-AU" sz="2000" i="1" dirty="0">
                <a:solidFill>
                  <a:srgbClr val="000000"/>
                </a:solidFill>
              </a:rPr>
              <a:t>assessment </a:t>
            </a:r>
            <a:r>
              <a:rPr kumimoji="0" lang="en-AU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 </a:t>
            </a:r>
            <a:r>
              <a:rPr lang="en-AU" sz="2000" i="1" dirty="0">
                <a:solidFill>
                  <a:srgbClr val="000000"/>
                </a:solidFill>
              </a:rPr>
              <a:t>delivered by persons with current industry skills and knowledge relevant to </a:t>
            </a:r>
            <a:r>
              <a:rPr kumimoji="0" lang="en-AU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</a:t>
            </a:r>
            <a:r>
              <a:rPr lang="en-AU" sz="2000" i="1" dirty="0">
                <a:solidFill>
                  <a:srgbClr val="000000"/>
                </a:solidFill>
              </a:rPr>
              <a:t>training product </a:t>
            </a:r>
            <a:r>
              <a:rPr lang="en-AU" sz="2000" dirty="0">
                <a:solidFill>
                  <a:srgbClr val="000000"/>
                </a:solidFill>
              </a:rPr>
              <a:t>(not-met on 16 occasions)</a:t>
            </a:r>
            <a:endParaRPr lang="en-AU" sz="2000" dirty="0">
              <a:cs typeface="Arial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AU" sz="2000" i="1" dirty="0">
              <a:solidFill>
                <a:srgbClr val="000000"/>
              </a:solidFill>
              <a:cs typeface="Courier New"/>
            </a:endParaRPr>
          </a:p>
          <a:p>
            <a:pPr>
              <a:defRPr/>
            </a:pPr>
            <a:r>
              <a:rPr lang="en-AU" sz="2000" b="1" i="1" dirty="0">
                <a:solidFill>
                  <a:srgbClr val="000000"/>
                </a:solidFill>
                <a:cs typeface="Courier New"/>
              </a:rPr>
              <a:t>Outcome</a:t>
            </a:r>
            <a:r>
              <a:rPr lang="en-AU" sz="2000" b="1" i="1" dirty="0">
                <a:solidFill>
                  <a:srgbClr val="000000"/>
                </a:solidFill>
              </a:rPr>
              <a:t> Standard 1.1 </a:t>
            </a:r>
            <a:r>
              <a:rPr lang="en-AU" sz="2000" i="1" dirty="0">
                <a:solidFill>
                  <a:srgbClr val="000000"/>
                </a:solidFill>
              </a:rPr>
              <a:t>Training </a:t>
            </a:r>
            <a:r>
              <a:rPr kumimoji="0" lang="en-AU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 </a:t>
            </a:r>
            <a:r>
              <a:rPr lang="en-AU" sz="2000" i="1" dirty="0">
                <a:solidFill>
                  <a:srgbClr val="000000"/>
                </a:solidFill>
              </a:rPr>
              <a:t>engaging, well-structured and enables VET students to attain skills and knowledge consistent with </a:t>
            </a:r>
            <a:r>
              <a:rPr kumimoji="0" lang="en-AU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</a:t>
            </a:r>
            <a:r>
              <a:rPr lang="en-AU" sz="2000" i="1" dirty="0">
                <a:solidFill>
                  <a:srgbClr val="000000"/>
                </a:solidFill>
              </a:rPr>
              <a:t>training product </a:t>
            </a:r>
            <a:r>
              <a:rPr kumimoji="0" lang="en-AU" sz="20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</a:t>
            </a:r>
            <a:r>
              <a:rPr lang="en-AU" sz="2000" dirty="0">
                <a:solidFill>
                  <a:srgbClr val="000000"/>
                </a:solidFill>
              </a:rPr>
              <a:t>not-met on 15 occasions</a:t>
            </a:r>
            <a:r>
              <a:rPr kumimoji="0" lang="en-AU" sz="20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  <a:endParaRPr lang="en-A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6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9DD61-0092-A447-9978-5F2ADB0D8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0B6925B-4F54-125A-CB76-09B127800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716" y="374073"/>
            <a:ext cx="11140911" cy="708286"/>
          </a:xfrm>
        </p:spPr>
        <p:txBody>
          <a:bodyPr>
            <a:normAutofit fontScale="77500" lnSpcReduction="20000"/>
          </a:bodyPr>
          <a:lstStyle/>
          <a:p>
            <a:r>
              <a:rPr lang="en-AU" b="1" dirty="0">
                <a:solidFill>
                  <a:schemeClr val="accent4"/>
                </a:solidFill>
                <a:latin typeface="Canela Light"/>
              </a:rPr>
              <a:t>2025 Standards – Insights from</a:t>
            </a:r>
            <a:r>
              <a:rPr lang="en-AU" dirty="0">
                <a:solidFill>
                  <a:schemeClr val="accent4"/>
                </a:solidFill>
                <a:latin typeface="Canela Light"/>
              </a:rPr>
              <a:t> </a:t>
            </a:r>
            <a:r>
              <a:rPr lang="en-AU" b="1" dirty="0">
                <a:solidFill>
                  <a:schemeClr val="accent4"/>
                </a:solidFill>
                <a:latin typeface="Canela Light"/>
              </a:rPr>
              <a:t>Market Entry Assessments</a:t>
            </a:r>
            <a:endParaRPr lang="en-AU" b="1" dirty="0">
              <a:solidFill>
                <a:schemeClr val="accent4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18781E4-BC83-2677-4526-C6BB786EDEE5}"/>
              </a:ext>
            </a:extLst>
          </p:cNvPr>
          <p:cNvSpPr/>
          <p:nvPr/>
        </p:nvSpPr>
        <p:spPr>
          <a:xfrm>
            <a:off x="658788" y="1198920"/>
            <a:ext cx="11006739" cy="5285007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b="1" dirty="0">
                <a:solidFill>
                  <a:schemeClr val="accent1"/>
                </a:solidFill>
              </a:rPr>
              <a:t>Areas of Concern: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</a:rPr>
              <a:t>Quality of training </a:t>
            </a:r>
            <a:endParaRPr lang="en-AU" sz="2400" dirty="0">
              <a:solidFill>
                <a:schemeClr val="tx2"/>
              </a:solidFill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</a:rPr>
              <a:t>Poor quality assessment systems or practices </a:t>
            </a:r>
            <a:endParaRPr lang="en-AU" sz="2400" dirty="0">
              <a:solidFill>
                <a:schemeClr val="tx2"/>
              </a:solidFill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</a:rPr>
              <a:t>Ineffective or unsuitable organisational leadership </a:t>
            </a:r>
            <a:endParaRPr lang="en-AU" sz="2400" dirty="0">
              <a:solidFill>
                <a:schemeClr val="tx2"/>
              </a:solidFill>
              <a:cs typeface="Arial"/>
            </a:endParaRPr>
          </a:p>
          <a:p>
            <a:pPr>
              <a:lnSpc>
                <a:spcPct val="150000"/>
              </a:lnSpc>
            </a:pPr>
            <a:endParaRPr lang="en-AU" sz="2400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en-AU" sz="2400" b="1" dirty="0">
                <a:solidFill>
                  <a:schemeClr val="accent2"/>
                </a:solidFill>
              </a:rPr>
              <a:t> </a:t>
            </a:r>
            <a:r>
              <a:rPr lang="en-AU" sz="2400" b="1" dirty="0">
                <a:solidFill>
                  <a:schemeClr val="accent1"/>
                </a:solidFill>
              </a:rPr>
              <a:t>Positive trends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endParaRPr lang="en-AU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</a:rPr>
              <a:t>Training package transitions</a:t>
            </a:r>
            <a:endParaRPr lang="en-AU" sz="2400" dirty="0">
              <a:solidFill>
                <a:schemeClr val="tx2"/>
              </a:solidFill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</a:rPr>
              <a:t>Intended management of overseas students </a:t>
            </a:r>
            <a:endParaRPr lang="en-AU" sz="2400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3167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2F6CC-2337-DFC6-5B9E-ECFE24BA5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DAC4819-011A-36D6-731B-D100FC0D2E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956" y="273452"/>
            <a:ext cx="11398975" cy="1047972"/>
          </a:xfrm>
        </p:spPr>
        <p:txBody>
          <a:bodyPr>
            <a:normAutofit/>
          </a:bodyPr>
          <a:lstStyle/>
          <a:p>
            <a:pPr algn="ctr"/>
            <a:r>
              <a:rPr lang="en-AU" sz="3400" b="1" dirty="0">
                <a:solidFill>
                  <a:schemeClr val="accent4"/>
                </a:solidFill>
                <a:latin typeface="Canela Light"/>
              </a:rPr>
              <a:t>2025 Standards – Insights from</a:t>
            </a:r>
            <a:r>
              <a:rPr lang="en-AU" sz="3400" dirty="0">
                <a:solidFill>
                  <a:schemeClr val="accent4"/>
                </a:solidFill>
                <a:latin typeface="Canela Light"/>
              </a:rPr>
              <a:t> </a:t>
            </a:r>
            <a:r>
              <a:rPr lang="en-AU" sz="3400" b="1" dirty="0">
                <a:solidFill>
                  <a:schemeClr val="accent4"/>
                </a:solidFill>
                <a:latin typeface="Canela Light"/>
              </a:rPr>
              <a:t>Registration Management</a:t>
            </a:r>
            <a:endParaRPr lang="en-AU" sz="3400" b="1" dirty="0">
              <a:solidFill>
                <a:schemeClr val="accent4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236DD9-2498-FA18-F2C4-E77F29E83BD7}"/>
              </a:ext>
            </a:extLst>
          </p:cNvPr>
          <p:cNvSpPr/>
          <p:nvPr/>
        </p:nvSpPr>
        <p:spPr>
          <a:xfrm>
            <a:off x="591305" y="1710375"/>
            <a:ext cx="11162468" cy="3900166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b="1" dirty="0">
                <a:solidFill>
                  <a:schemeClr val="accent1"/>
                </a:solidFill>
              </a:rPr>
              <a:t>Areas of Concern: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</a:rPr>
              <a:t>Poor quality and inadequate facilities, resources or equipment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</a:rPr>
              <a:t>Unsuitable or unqualified trainers and assessors</a:t>
            </a:r>
          </a:p>
        </p:txBody>
      </p:sp>
    </p:spTree>
    <p:extLst>
      <p:ext uri="{BB962C8B-B14F-4D97-AF65-F5344CB8AC3E}">
        <p14:creationId xmlns:p14="http://schemas.microsoft.com/office/powerpoint/2010/main" val="562620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C51E4-7140-769D-04C9-17D529311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7FAF60-65DE-53FA-7BCD-DC3057FAF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512" y="122598"/>
            <a:ext cx="10702312" cy="923925"/>
          </a:xfrm>
        </p:spPr>
        <p:txBody>
          <a:bodyPr>
            <a:normAutofit/>
          </a:bodyPr>
          <a:lstStyle/>
          <a:p>
            <a:r>
              <a:rPr lang="en-US" sz="4000" b="1" spc="150" dirty="0">
                <a:solidFill>
                  <a:schemeClr val="accent4"/>
                </a:solidFill>
                <a:latin typeface="Canela Light"/>
              </a:rPr>
              <a:t>Key themes in our enquiries</a:t>
            </a:r>
            <a:endParaRPr lang="en-US" sz="4000" b="1" spc="150" dirty="0">
              <a:solidFill>
                <a:schemeClr val="accent4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A45A0D5-7C5A-CA6F-D92B-61945A700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3214B80-4074-04E5-B2CE-851D2F46A146}"/>
              </a:ext>
            </a:extLst>
          </p:cNvPr>
          <p:cNvGraphicFramePr>
            <a:graphicFrameLocks noGrp="1"/>
          </p:cNvGraphicFramePr>
          <p:nvPr/>
        </p:nvGraphicFramePr>
        <p:xfrm>
          <a:off x="576512" y="1046523"/>
          <a:ext cx="11211371" cy="54921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7544">
                  <a:extLst>
                    <a:ext uri="{9D8B030D-6E8A-4147-A177-3AD203B41FA5}">
                      <a16:colId xmlns:a16="http://schemas.microsoft.com/office/drawing/2014/main" val="1342447475"/>
                    </a:ext>
                  </a:extLst>
                </a:gridCol>
                <a:gridCol w="10443827">
                  <a:extLst>
                    <a:ext uri="{9D8B030D-6E8A-4147-A177-3AD203B41FA5}">
                      <a16:colId xmlns:a16="http://schemas.microsoft.com/office/drawing/2014/main" val="3749766833"/>
                    </a:ext>
                  </a:extLst>
                </a:gridCol>
              </a:tblGrid>
              <a:tr h="38103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Key Theme 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960034"/>
                  </a:ext>
                </a:extLst>
              </a:tr>
              <a:tr h="48517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Fit and Proper Person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625182"/>
                  </a:ext>
                </a:extLst>
              </a:tr>
              <a:tr h="49003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(training product requirements, training techniques, work placement, industry engagement)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728875"/>
                  </a:ext>
                </a:extLst>
              </a:tr>
              <a:tr h="49946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Credential Policy (trainer and assessor competencies)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421775"/>
                  </a:ext>
                </a:extLst>
              </a:tr>
              <a:tr h="49242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Integrity of Nationally Recognised Training (transition of training products, issuance of quals)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582137"/>
                  </a:ext>
                </a:extLst>
              </a:tr>
              <a:tr h="6429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Accountability (Annual Declaration on Compliance, Total VET Activity Data, material changes, prepaid fee protection)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203416"/>
                  </a:ext>
                </a:extLst>
              </a:tr>
              <a:tr h="49460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buNone/>
                      </a:pPr>
                      <a:r>
                        <a:rPr lang="en-AU" sz="100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  </a:t>
                      </a: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 (assessment systems, assessment tools, validation)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66050563"/>
                  </a:ext>
                </a:extLst>
              </a:tr>
              <a:tr h="49033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Feedback, complaints and appeals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694751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Recognition of Prior Learning and Credit Transfer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3338"/>
                  </a:ext>
                </a:extLst>
              </a:tr>
              <a:tr h="4903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Training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357707"/>
                  </a:ext>
                </a:extLst>
              </a:tr>
              <a:tr h="49563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 Workforce Management (professional development, staffing)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236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470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0DA4E-CC93-11FF-3C92-DA51F3E6E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ED464-A422-16E7-131B-FC3894AC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/>
                </a:solidFill>
                <a:latin typeface="Canela-Light"/>
              </a:rPr>
              <a:t>Accessing help</a:t>
            </a:r>
            <a:endParaRPr lang="en-AU" dirty="0">
              <a:solidFill>
                <a:schemeClr val="accent4"/>
              </a:solidFill>
            </a:endParaRPr>
          </a:p>
        </p:txBody>
      </p:sp>
      <p:pic>
        <p:nvPicPr>
          <p:cNvPr id="4" name="Graphic 3" descr="Information with solid fill">
            <a:extLst>
              <a:ext uri="{FF2B5EF4-FFF2-40B4-BE49-F238E27FC236}">
                <a16:creationId xmlns:a16="http://schemas.microsoft.com/office/drawing/2014/main" id="{44F0C18A-7385-AAF8-7122-C84994F3E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0" y="1799493"/>
            <a:ext cx="3727938" cy="37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675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1EE56-2043-FD19-F92D-796903E06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63FD159-4DAC-B144-F0AC-E262AB904D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3289" y="1837530"/>
            <a:ext cx="6346806" cy="3182940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accent4"/>
                </a:solidFill>
              </a:rPr>
              <a:t>Which area of the 2025 Standards do you most need support with to fully understand and implement?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9F5C26-4C83-1155-60C4-8BB26FA92525}"/>
              </a:ext>
            </a:extLst>
          </p:cNvPr>
          <p:cNvSpPr/>
          <p:nvPr/>
        </p:nvSpPr>
        <p:spPr>
          <a:xfrm>
            <a:off x="1083290" y="360537"/>
            <a:ext cx="1451188" cy="554188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400" b="1" dirty="0"/>
              <a:t>Poll</a:t>
            </a:r>
            <a:endParaRPr lang="en-US" sz="2400" b="1" dirty="0"/>
          </a:p>
        </p:txBody>
      </p:sp>
      <p:pic>
        <p:nvPicPr>
          <p:cNvPr id="3" name="Picture 2" descr="A blue and white icon&#10;&#10;AI-generated content may be incorrect.">
            <a:extLst>
              <a:ext uri="{FF2B5EF4-FFF2-40B4-BE49-F238E27FC236}">
                <a16:creationId xmlns:a16="http://schemas.microsoft.com/office/drawing/2014/main" id="{BDCEE971-0870-60F5-920E-5CE86F0B7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2" t="9655" r="7666" b="9653"/>
          <a:stretch>
            <a:fillRect/>
          </a:stretch>
        </p:blipFill>
        <p:spPr>
          <a:xfrm>
            <a:off x="7430095" y="-1"/>
            <a:ext cx="476190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07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TextBox 10"/>
          <p:cNvSpPr txBox="1"/>
          <p:nvPr/>
        </p:nvSpPr>
        <p:spPr>
          <a:xfrm>
            <a:off x="1235631" y="261575"/>
            <a:ext cx="9720739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2"/>
              </a:lnSpc>
            </a:pPr>
            <a:r>
              <a:rPr lang="en-US" sz="3366" spc="101" dirty="0">
                <a:solidFill>
                  <a:srgbClr val="9FCCDE"/>
                </a:solidFill>
                <a:latin typeface="Canela Light" pitchFamily="50" charset="0"/>
                <a:ea typeface="Canela"/>
                <a:cs typeface="Canela"/>
                <a:sym typeface="Canela"/>
              </a:rPr>
              <a:t>Which area of the 2025 Standards do you most need support with to fully understand and implement?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25743" y="6162027"/>
            <a:ext cx="36335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45"/>
              </a:lnSpc>
            </a:pPr>
            <a:r>
              <a:rPr lang="en-US" sz="1733" b="1" spc="52">
                <a:solidFill>
                  <a:srgbClr val="323747"/>
                </a:solidFill>
                <a:latin typeface="Arial Bold"/>
                <a:ea typeface="Arial Bold"/>
                <a:cs typeface="Arial Bold"/>
                <a:sym typeface="Arial Bold"/>
              </a:rPr>
              <a:t>7%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4FE6812E-4486-191E-9436-7311CE480A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218028"/>
              </p:ext>
            </p:extLst>
          </p:nvPr>
        </p:nvGraphicFramePr>
        <p:xfrm>
          <a:off x="373626" y="1730046"/>
          <a:ext cx="11425083" cy="496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05BBE-C171-B2A0-E2F4-9886ABCAB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78DF7A-5BA7-EE1B-87F3-947E510C7618}"/>
              </a:ext>
            </a:extLst>
          </p:cNvPr>
          <p:cNvSpPr txBox="1"/>
          <p:nvPr/>
        </p:nvSpPr>
        <p:spPr>
          <a:xfrm>
            <a:off x="777875" y="1888959"/>
            <a:ext cx="6442075" cy="38101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342900" indent="-342900" algn="l">
              <a:spcAft>
                <a:spcPts val="1000"/>
              </a:spcAft>
              <a:buClr>
                <a:srgbClr val="CDFF00"/>
              </a:buClr>
              <a:buBlip>
                <a:blip r:embed="rId3"/>
              </a:buBlip>
            </a:pPr>
            <a:endParaRPr lang="en-AU" sz="2000" dirty="0">
              <a:solidFill>
                <a:srgbClr val="FFFFFF"/>
              </a:solidFill>
            </a:endParaRPr>
          </a:p>
          <a:p>
            <a:pPr marL="342900" indent="-342900" algn="l">
              <a:spcAft>
                <a:spcPts val="1000"/>
              </a:spcAft>
              <a:buClr>
                <a:srgbClr val="CDFF00"/>
              </a:buClr>
              <a:buBlip>
                <a:blip r:embed="rId3"/>
              </a:buBlip>
            </a:pPr>
            <a:endParaRPr lang="en-AU" sz="2000" dirty="0">
              <a:solidFill>
                <a:srgbClr val="FFFFFF"/>
              </a:solidFill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B60790C5-4F40-9897-2F6B-A08582F8C766}"/>
              </a:ext>
            </a:extLst>
          </p:cNvPr>
          <p:cNvSpPr txBox="1">
            <a:spLocks/>
          </p:cNvSpPr>
          <p:nvPr/>
        </p:nvSpPr>
        <p:spPr>
          <a:xfrm>
            <a:off x="461940" y="400821"/>
            <a:ext cx="9872769" cy="933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rgbClr val="CDFF00"/>
                </a:solidFill>
                <a:latin typeface="Canela Light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000" b="1" dirty="0">
                <a:solidFill>
                  <a:schemeClr val="accent4"/>
                </a:solidFill>
                <a:latin typeface="Canela-Light"/>
                <a:ea typeface="+mj-ea"/>
                <a:cs typeface="+mj-cs"/>
              </a:rPr>
              <a:t>Practice Guide library</a:t>
            </a:r>
          </a:p>
        </p:txBody>
      </p:sp>
      <p:sp>
        <p:nvSpPr>
          <p:cNvPr id="141" name="Round Same Side Corner Rectangle 3">
            <a:extLst>
              <a:ext uri="{FF2B5EF4-FFF2-40B4-BE49-F238E27FC236}">
                <a16:creationId xmlns:a16="http://schemas.microsoft.com/office/drawing/2014/main" id="{97E35931-053C-99A3-FA44-CF25DE08DE81}"/>
              </a:ext>
            </a:extLst>
          </p:cNvPr>
          <p:cNvSpPr>
            <a:spLocks/>
          </p:cNvSpPr>
          <p:nvPr/>
        </p:nvSpPr>
        <p:spPr>
          <a:xfrm rot="16200000">
            <a:off x="472148" y="5007772"/>
            <a:ext cx="504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46E689-C78F-BB5C-8E84-809EBD366A26}"/>
              </a:ext>
            </a:extLst>
          </p:cNvPr>
          <p:cNvGrpSpPr/>
          <p:nvPr/>
        </p:nvGrpSpPr>
        <p:grpSpPr>
          <a:xfrm>
            <a:off x="454148" y="1501775"/>
            <a:ext cx="11580477" cy="4029838"/>
            <a:chOff x="454148" y="1492594"/>
            <a:chExt cx="11580477" cy="4029838"/>
          </a:xfrm>
        </p:grpSpPr>
        <p:sp>
          <p:nvSpPr>
            <p:cNvPr id="129" name="Round Same Side Corner Rectangle 3">
              <a:extLst>
                <a:ext uri="{FF2B5EF4-FFF2-40B4-BE49-F238E27FC236}">
                  <a16:creationId xmlns:a16="http://schemas.microsoft.com/office/drawing/2014/main" id="{B590E580-FC37-7161-B2E4-B72C0C7DC119}"/>
                </a:ext>
              </a:extLst>
            </p:cNvPr>
            <p:cNvSpPr>
              <a:spLocks/>
            </p:cNvSpPr>
            <p:nvPr/>
          </p:nvSpPr>
          <p:spPr>
            <a:xfrm rot="16200000">
              <a:off x="473348" y="1545755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22348B-14E9-143F-8A57-9864994A1C06}"/>
                </a:ext>
              </a:extLst>
            </p:cNvPr>
            <p:cNvSpPr>
              <a:spLocks/>
            </p:cNvSpPr>
            <p:nvPr/>
          </p:nvSpPr>
          <p:spPr>
            <a:xfrm>
              <a:off x="1047658" y="1567916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ea typeface="Lato" panose="020F0502020204030203" pitchFamily="34" charset="0"/>
                  <a:cs typeface="Lato" panose="020F0502020204030203" pitchFamily="34" charset="0"/>
                </a:rPr>
                <a:t>Training</a:t>
              </a:r>
              <a:endParaRPr lang="en-US" sz="1600" b="1" dirty="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1" name="Round Same Side Corner Rectangle 3">
              <a:extLst>
                <a:ext uri="{FF2B5EF4-FFF2-40B4-BE49-F238E27FC236}">
                  <a16:creationId xmlns:a16="http://schemas.microsoft.com/office/drawing/2014/main" id="{21BE0014-2491-820A-3DA9-FEE8D91C2C64}"/>
                </a:ext>
              </a:extLst>
            </p:cNvPr>
            <p:cNvSpPr>
              <a:spLocks/>
            </p:cNvSpPr>
            <p:nvPr/>
          </p:nvSpPr>
          <p:spPr>
            <a:xfrm rot="16200000">
              <a:off x="473347" y="2127025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41BB6E99-4C10-3CFD-C095-5B61C68DAAF2}"/>
                </a:ext>
              </a:extLst>
            </p:cNvPr>
            <p:cNvSpPr>
              <a:spLocks/>
            </p:cNvSpPr>
            <p:nvPr/>
          </p:nvSpPr>
          <p:spPr>
            <a:xfrm>
              <a:off x="1047658" y="2148421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ea typeface="Lato" panose="020F0502020204030203" pitchFamily="34" charset="0"/>
                  <a:cs typeface="Lato" panose="020F0502020204030203" pitchFamily="34" charset="0"/>
                </a:rPr>
                <a:t>Assessment</a:t>
              </a:r>
            </a:p>
          </p:txBody>
        </p:sp>
        <p:sp>
          <p:nvSpPr>
            <p:cNvPr id="133" name="Round Same Side Corner Rectangle 3">
              <a:extLst>
                <a:ext uri="{FF2B5EF4-FFF2-40B4-BE49-F238E27FC236}">
                  <a16:creationId xmlns:a16="http://schemas.microsoft.com/office/drawing/2014/main" id="{25187881-DFEA-72E8-A9E3-0120FBCFA9C6}"/>
                </a:ext>
              </a:extLst>
            </p:cNvPr>
            <p:cNvSpPr>
              <a:spLocks/>
            </p:cNvSpPr>
            <p:nvPr/>
          </p:nvSpPr>
          <p:spPr>
            <a:xfrm rot="16200000">
              <a:off x="479940" y="2702471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7250A8F-07A9-5B2F-17E7-1957481C6DDF}"/>
                </a:ext>
              </a:extLst>
            </p:cNvPr>
            <p:cNvSpPr>
              <a:spLocks/>
            </p:cNvSpPr>
            <p:nvPr/>
          </p:nvSpPr>
          <p:spPr>
            <a:xfrm>
              <a:off x="1044575" y="2726136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400" b="1" dirty="0">
                  <a:effectLst/>
                  <a:ea typeface="Lato" panose="020F0502020204030203" pitchFamily="34" charset="0"/>
                  <a:cs typeface="Lato" panose="020F0502020204030203" pitchFamily="34" charset="0"/>
                </a:rPr>
                <a:t>Recognition of Prior Learning &amp; Credit Transfer</a:t>
              </a:r>
            </a:p>
          </p:txBody>
        </p:sp>
        <p:sp>
          <p:nvSpPr>
            <p:cNvPr id="135" name="Round Same Side Corner Rectangle 3">
              <a:extLst>
                <a:ext uri="{FF2B5EF4-FFF2-40B4-BE49-F238E27FC236}">
                  <a16:creationId xmlns:a16="http://schemas.microsoft.com/office/drawing/2014/main" id="{55735FE3-B6A8-A9FB-D809-119C3BFD836F}"/>
                </a:ext>
              </a:extLst>
            </p:cNvPr>
            <p:cNvSpPr>
              <a:spLocks/>
            </p:cNvSpPr>
            <p:nvPr/>
          </p:nvSpPr>
          <p:spPr>
            <a:xfrm rot="16200000">
              <a:off x="479940" y="3270326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60946321-3AB2-9EC4-98C0-702A82D89CE1}"/>
                </a:ext>
              </a:extLst>
            </p:cNvPr>
            <p:cNvSpPr>
              <a:spLocks/>
            </p:cNvSpPr>
            <p:nvPr/>
          </p:nvSpPr>
          <p:spPr>
            <a:xfrm>
              <a:off x="1047658" y="3293174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ea typeface="Lato" panose="020F0502020204030203" pitchFamily="34" charset="0"/>
                  <a:cs typeface="Lato" panose="020F0502020204030203" pitchFamily="34" charset="0"/>
                </a:rPr>
                <a:t>Facilities, Resources &amp; Equipment</a:t>
              </a:r>
            </a:p>
          </p:txBody>
        </p:sp>
        <p:sp>
          <p:nvSpPr>
            <p:cNvPr id="137" name="Round Same Side Corner Rectangle 3">
              <a:extLst>
                <a:ext uri="{FF2B5EF4-FFF2-40B4-BE49-F238E27FC236}">
                  <a16:creationId xmlns:a16="http://schemas.microsoft.com/office/drawing/2014/main" id="{095AA6C3-6E5E-DD3F-AD37-DFC253EA3506}"/>
                </a:ext>
              </a:extLst>
            </p:cNvPr>
            <p:cNvSpPr>
              <a:spLocks/>
            </p:cNvSpPr>
            <p:nvPr/>
          </p:nvSpPr>
          <p:spPr>
            <a:xfrm rot="16200000">
              <a:off x="479940" y="3850923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8B39D0D-62E3-9B2C-77C1-BDE83C65E8A1}"/>
                </a:ext>
              </a:extLst>
            </p:cNvPr>
            <p:cNvSpPr>
              <a:spLocks/>
            </p:cNvSpPr>
            <p:nvPr/>
          </p:nvSpPr>
          <p:spPr>
            <a:xfrm>
              <a:off x="1047658" y="3873679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ea typeface="Lato" panose="020F0502020204030203" pitchFamily="34" charset="0"/>
                  <a:cs typeface="Lato" panose="020F0502020204030203" pitchFamily="34" charset="0"/>
                </a:rPr>
                <a:t>Information</a:t>
              </a:r>
            </a:p>
          </p:txBody>
        </p:sp>
        <p:sp>
          <p:nvSpPr>
            <p:cNvPr id="139" name="Round Same Side Corner Rectangle 3">
              <a:extLst>
                <a:ext uri="{FF2B5EF4-FFF2-40B4-BE49-F238E27FC236}">
                  <a16:creationId xmlns:a16="http://schemas.microsoft.com/office/drawing/2014/main" id="{CA0EBB05-83D1-ECB3-D30D-60EA5D681A07}"/>
                </a:ext>
              </a:extLst>
            </p:cNvPr>
            <p:cNvSpPr>
              <a:spLocks/>
            </p:cNvSpPr>
            <p:nvPr/>
          </p:nvSpPr>
          <p:spPr>
            <a:xfrm rot="16200000">
              <a:off x="472148" y="4417608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C95AC6D6-CB3C-0FF5-1443-888B19C4E5F5}"/>
                </a:ext>
              </a:extLst>
            </p:cNvPr>
            <p:cNvSpPr>
              <a:spLocks/>
            </p:cNvSpPr>
            <p:nvPr/>
          </p:nvSpPr>
          <p:spPr>
            <a:xfrm>
              <a:off x="1047657" y="4440143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ea typeface="Lato" panose="020F0502020204030203" pitchFamily="34" charset="0"/>
                  <a:cs typeface="Lato" panose="020F0502020204030203" pitchFamily="34" charset="0"/>
                </a:rPr>
                <a:t>Training Support</a:t>
              </a:r>
              <a:endParaRPr lang="en-US" b="1" dirty="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92B278D-24B8-1F3E-69D5-C9764C317EF9}"/>
                </a:ext>
              </a:extLst>
            </p:cNvPr>
            <p:cNvSpPr>
              <a:spLocks/>
            </p:cNvSpPr>
            <p:nvPr/>
          </p:nvSpPr>
          <p:spPr>
            <a:xfrm>
              <a:off x="1047658" y="5018432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ea typeface="Lato" panose="020F0502020204030203" pitchFamily="34" charset="0"/>
                  <a:cs typeface="Lato" panose="020F0502020204030203" pitchFamily="34" charset="0"/>
                </a:rPr>
                <a:t>Diversity &amp; Inclusion</a:t>
              </a:r>
              <a:endParaRPr lang="en-US" b="1" dirty="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3" name="Round Same Side Corner Rectangle 3">
              <a:extLst>
                <a:ext uri="{FF2B5EF4-FFF2-40B4-BE49-F238E27FC236}">
                  <a16:creationId xmlns:a16="http://schemas.microsoft.com/office/drawing/2014/main" id="{1257FCF5-6083-2A15-F1E2-CAE278CCD3AE}"/>
                </a:ext>
              </a:extLst>
            </p:cNvPr>
            <p:cNvSpPr>
              <a:spLocks/>
            </p:cNvSpPr>
            <p:nvPr/>
          </p:nvSpPr>
          <p:spPr>
            <a:xfrm rot="16200000">
              <a:off x="4392144" y="1474594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07AA792B-E66A-AA19-DC29-627CFC68D8F0}"/>
                </a:ext>
              </a:extLst>
            </p:cNvPr>
            <p:cNvSpPr>
              <a:spLocks/>
            </p:cNvSpPr>
            <p:nvPr/>
          </p:nvSpPr>
          <p:spPr>
            <a:xfrm>
              <a:off x="4973199" y="1509061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ea typeface="Lato" panose="020F0502020204030203" pitchFamily="34" charset="0"/>
                  <a:cs typeface="Lato" panose="020F0502020204030203" pitchFamily="34" charset="0"/>
                </a:rPr>
                <a:t>Wellbeing</a:t>
              </a:r>
              <a:endParaRPr lang="en-US" b="1" dirty="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5" name="Round Same Side Corner Rectangle 3">
              <a:extLst>
                <a:ext uri="{FF2B5EF4-FFF2-40B4-BE49-F238E27FC236}">
                  <a16:creationId xmlns:a16="http://schemas.microsoft.com/office/drawing/2014/main" id="{B311CBBB-77A5-F9CA-59CF-107A776E21FE}"/>
                </a:ext>
              </a:extLst>
            </p:cNvPr>
            <p:cNvSpPr>
              <a:spLocks/>
            </p:cNvSpPr>
            <p:nvPr/>
          </p:nvSpPr>
          <p:spPr>
            <a:xfrm rot="16200000">
              <a:off x="4392144" y="2042302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D4D1C41-204E-984E-F25E-7D480367F416}"/>
                </a:ext>
              </a:extLst>
            </p:cNvPr>
            <p:cNvSpPr>
              <a:spLocks/>
            </p:cNvSpPr>
            <p:nvPr/>
          </p:nvSpPr>
          <p:spPr>
            <a:xfrm>
              <a:off x="4973198" y="2075525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ea typeface="Lato" panose="020F0502020204030203" pitchFamily="34" charset="0"/>
                  <a:cs typeface="Lato" panose="020F0502020204030203" pitchFamily="34" charset="0"/>
                </a:rPr>
                <a:t>Feedback, Complaints &amp; Appeals</a:t>
              </a:r>
            </a:p>
          </p:txBody>
        </p:sp>
        <p:sp>
          <p:nvSpPr>
            <p:cNvPr id="147" name="Round Same Side Corner Rectangle 3">
              <a:extLst>
                <a:ext uri="{FF2B5EF4-FFF2-40B4-BE49-F238E27FC236}">
                  <a16:creationId xmlns:a16="http://schemas.microsoft.com/office/drawing/2014/main" id="{97E396A6-3D40-DF20-0082-E867D8BEABF5}"/>
                </a:ext>
              </a:extLst>
            </p:cNvPr>
            <p:cNvSpPr>
              <a:spLocks/>
            </p:cNvSpPr>
            <p:nvPr/>
          </p:nvSpPr>
          <p:spPr>
            <a:xfrm rot="16200000">
              <a:off x="4405902" y="2657414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49FDD70-76A1-9414-61E8-8C1915C33D90}"/>
                </a:ext>
              </a:extLst>
            </p:cNvPr>
            <p:cNvSpPr>
              <a:spLocks/>
            </p:cNvSpPr>
            <p:nvPr/>
          </p:nvSpPr>
          <p:spPr>
            <a:xfrm>
              <a:off x="4982297" y="2690387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ea typeface="Lato" panose="020F0502020204030203" pitchFamily="34" charset="0"/>
                  <a:cs typeface="Lato" panose="020F0502020204030203" pitchFamily="34" charset="0"/>
                </a:rPr>
                <a:t>VET Workforce Management</a:t>
              </a:r>
              <a:endParaRPr lang="en-US" b="1" dirty="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9" name="Round Same Side Corner Rectangle 3">
              <a:extLst>
                <a:ext uri="{FF2B5EF4-FFF2-40B4-BE49-F238E27FC236}">
                  <a16:creationId xmlns:a16="http://schemas.microsoft.com/office/drawing/2014/main" id="{7AA2B710-252E-7002-4376-B1F33B9057E6}"/>
                </a:ext>
              </a:extLst>
            </p:cNvPr>
            <p:cNvSpPr>
              <a:spLocks/>
            </p:cNvSpPr>
            <p:nvPr/>
          </p:nvSpPr>
          <p:spPr>
            <a:xfrm rot="16200000">
              <a:off x="4414579" y="3239757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D82C8EB3-E1CF-C99F-0C2E-ABE146982948}"/>
                </a:ext>
              </a:extLst>
            </p:cNvPr>
            <p:cNvSpPr>
              <a:spLocks/>
            </p:cNvSpPr>
            <p:nvPr/>
          </p:nvSpPr>
          <p:spPr>
            <a:xfrm>
              <a:off x="4982297" y="3270892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400" b="1" dirty="0">
                  <a:effectLst/>
                  <a:ea typeface="Lato" panose="020F0502020204030203" pitchFamily="34" charset="0"/>
                  <a:cs typeface="Lato" panose="020F0502020204030203" pitchFamily="34" charset="0"/>
                </a:rPr>
                <a:t>Trainer </a:t>
              </a:r>
              <a:r>
                <a:rPr lang="en-AU" sz="1400" b="1" dirty="0">
                  <a:ea typeface="Lato" panose="020F0502020204030203" pitchFamily="34" charset="0"/>
                  <a:cs typeface="Lato" panose="020F0502020204030203" pitchFamily="34" charset="0"/>
                </a:rPr>
                <a:t>&amp; </a:t>
              </a:r>
              <a:r>
                <a:rPr lang="en-AU" sz="1400" b="1" dirty="0">
                  <a:effectLst/>
                  <a:ea typeface="Lato" panose="020F0502020204030203" pitchFamily="34" charset="0"/>
                  <a:cs typeface="Lato" panose="020F0502020204030203" pitchFamily="34" charset="0"/>
                </a:rPr>
                <a:t>Assessor </a:t>
              </a:r>
              <a:r>
                <a:rPr lang="en-AU" sz="1400" b="1" dirty="0">
                  <a:ea typeface="Lato" panose="020F0502020204030203" pitchFamily="34" charset="0"/>
                  <a:cs typeface="Lato" panose="020F0502020204030203" pitchFamily="34" charset="0"/>
                </a:rPr>
                <a:t>C</a:t>
              </a:r>
              <a:r>
                <a:rPr lang="en-AU" sz="1400" b="1" dirty="0">
                  <a:effectLst/>
                  <a:ea typeface="Lato" panose="020F0502020204030203" pitchFamily="34" charset="0"/>
                  <a:cs typeface="Lato" panose="020F0502020204030203" pitchFamily="34" charset="0"/>
                </a:rPr>
                <a:t>ompetencies</a:t>
              </a:r>
            </a:p>
          </p:txBody>
        </p:sp>
        <p:sp>
          <p:nvSpPr>
            <p:cNvPr id="151" name="Round Same Side Corner Rectangle 3">
              <a:extLst>
                <a:ext uri="{FF2B5EF4-FFF2-40B4-BE49-F238E27FC236}">
                  <a16:creationId xmlns:a16="http://schemas.microsoft.com/office/drawing/2014/main" id="{53D0A991-0B0F-982B-6DA4-476D1CD07F34}"/>
                </a:ext>
              </a:extLst>
            </p:cNvPr>
            <p:cNvSpPr>
              <a:spLocks/>
            </p:cNvSpPr>
            <p:nvPr/>
          </p:nvSpPr>
          <p:spPr>
            <a:xfrm rot="16200000">
              <a:off x="4405902" y="3814342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B4E50EF2-1BAD-D4FB-3637-DC0B883B2761}"/>
                </a:ext>
              </a:extLst>
            </p:cNvPr>
            <p:cNvSpPr>
              <a:spLocks/>
            </p:cNvSpPr>
            <p:nvPr/>
          </p:nvSpPr>
          <p:spPr>
            <a:xfrm>
              <a:off x="4982296" y="3837356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ea typeface="Lato" panose="020F0502020204030203" pitchFamily="34" charset="0"/>
                  <a:cs typeface="Lato" panose="020F0502020204030203" pitchFamily="34" charset="0"/>
                </a:rPr>
                <a:t>Leadership &amp; Accountability</a:t>
              </a:r>
              <a:endParaRPr lang="en-US" b="1" dirty="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3" name="Round Same Side Corner Rectangle 3">
              <a:extLst>
                <a:ext uri="{FF2B5EF4-FFF2-40B4-BE49-F238E27FC236}">
                  <a16:creationId xmlns:a16="http://schemas.microsoft.com/office/drawing/2014/main" id="{53AC9784-01D3-0F9D-D5A9-6042E08A577F}"/>
                </a:ext>
              </a:extLst>
            </p:cNvPr>
            <p:cNvSpPr>
              <a:spLocks/>
            </p:cNvSpPr>
            <p:nvPr/>
          </p:nvSpPr>
          <p:spPr>
            <a:xfrm rot="16200000">
              <a:off x="4414579" y="4392548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F2573060-BC4E-F548-7F75-224593803C96}"/>
                </a:ext>
              </a:extLst>
            </p:cNvPr>
            <p:cNvSpPr>
              <a:spLocks/>
            </p:cNvSpPr>
            <p:nvPr/>
          </p:nvSpPr>
          <p:spPr>
            <a:xfrm>
              <a:off x="4982297" y="4415645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ea typeface="Lato" panose="020F0502020204030203" pitchFamily="34" charset="0"/>
                  <a:cs typeface="Lato" panose="020F0502020204030203" pitchFamily="34" charset="0"/>
                </a:rPr>
                <a:t>Risk Management</a:t>
              </a:r>
              <a:endParaRPr lang="en-US" b="1" dirty="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5" name="Round Same Side Corner Rectangle 3">
              <a:extLst>
                <a:ext uri="{FF2B5EF4-FFF2-40B4-BE49-F238E27FC236}">
                  <a16:creationId xmlns:a16="http://schemas.microsoft.com/office/drawing/2014/main" id="{60C302D7-D650-8B06-9ED2-3C8A64FC8627}"/>
                </a:ext>
              </a:extLst>
            </p:cNvPr>
            <p:cNvSpPr>
              <a:spLocks/>
            </p:cNvSpPr>
            <p:nvPr/>
          </p:nvSpPr>
          <p:spPr>
            <a:xfrm rot="16200000">
              <a:off x="4414579" y="4973395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5D02DA3B-36B8-3CD5-C649-5A7F2DE20EAB}"/>
                </a:ext>
              </a:extLst>
            </p:cNvPr>
            <p:cNvSpPr>
              <a:spLocks/>
            </p:cNvSpPr>
            <p:nvPr/>
          </p:nvSpPr>
          <p:spPr>
            <a:xfrm>
              <a:off x="4982297" y="4996150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ea typeface="Lato" panose="020F0502020204030203" pitchFamily="34" charset="0"/>
                  <a:cs typeface="Lato" panose="020F0502020204030203" pitchFamily="34" charset="0"/>
                </a:rPr>
                <a:t>Continuous Improvement</a:t>
              </a:r>
              <a:endParaRPr lang="en-US" b="1" dirty="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7" name="Round Same Side Corner Rectangle 3">
              <a:extLst>
                <a:ext uri="{FF2B5EF4-FFF2-40B4-BE49-F238E27FC236}">
                  <a16:creationId xmlns:a16="http://schemas.microsoft.com/office/drawing/2014/main" id="{6F95C0FA-1AF1-C0DF-9EAC-F8F6CF4562E1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09008" y="1512747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F62218BC-FE7A-6FD3-D74A-B03616F80CB6}"/>
                </a:ext>
              </a:extLst>
            </p:cNvPr>
            <p:cNvSpPr>
              <a:spLocks/>
            </p:cNvSpPr>
            <p:nvPr/>
          </p:nvSpPr>
          <p:spPr>
            <a:xfrm>
              <a:off x="8885402" y="1525982"/>
              <a:ext cx="3125837" cy="504000"/>
            </a:xfrm>
            <a:prstGeom prst="rect">
              <a:avLst/>
            </a:prstGeom>
            <a:solidFill>
              <a:srgbClr val="005187"/>
            </a:solidFill>
            <a:ln>
              <a:solidFill>
                <a:srgbClr val="2A78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ea typeface="Lato" panose="020F0502020204030203" pitchFamily="34" charset="0"/>
                  <a:cs typeface="Lato" panose="020F0502020204030203" pitchFamily="34" charset="0"/>
                </a:rPr>
                <a:t>Information &amp; Transparency</a:t>
              </a:r>
            </a:p>
          </p:txBody>
        </p:sp>
        <p:sp>
          <p:nvSpPr>
            <p:cNvPr id="159" name="Round Same Side Corner Rectangle 3">
              <a:extLst>
                <a:ext uri="{FF2B5EF4-FFF2-40B4-BE49-F238E27FC236}">
                  <a16:creationId xmlns:a16="http://schemas.microsoft.com/office/drawing/2014/main" id="{1F7B7224-41DA-3A60-D7B9-9E1ED3463E6B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17685" y="2081336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ound Same Side Corner Rectangle 3">
              <a:extLst>
                <a:ext uri="{FF2B5EF4-FFF2-40B4-BE49-F238E27FC236}">
                  <a16:creationId xmlns:a16="http://schemas.microsoft.com/office/drawing/2014/main" id="{E645A71E-465D-6669-30C8-B4B65048B560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17685" y="2663670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492986C-060F-1B6E-5510-6D773B384D22}"/>
                </a:ext>
              </a:extLst>
            </p:cNvPr>
            <p:cNvSpPr>
              <a:spLocks/>
            </p:cNvSpPr>
            <p:nvPr/>
          </p:nvSpPr>
          <p:spPr>
            <a:xfrm>
              <a:off x="8908788" y="2114742"/>
              <a:ext cx="3125837" cy="504000"/>
            </a:xfrm>
            <a:prstGeom prst="rect">
              <a:avLst/>
            </a:prstGeom>
            <a:solidFill>
              <a:srgbClr val="005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ea typeface="Lato" panose="020F0502020204030203" pitchFamily="34" charset="0"/>
                  <a:cs typeface="Lato" panose="020F0502020204030203" pitchFamily="34" charset="0"/>
                </a:rPr>
                <a:t>Integrity of Nationally Recognised Training Products</a:t>
              </a:r>
              <a:endParaRPr lang="en-US" b="1" dirty="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2" name="Round Same Side Corner Rectangle 3">
              <a:extLst>
                <a:ext uri="{FF2B5EF4-FFF2-40B4-BE49-F238E27FC236}">
                  <a16:creationId xmlns:a16="http://schemas.microsoft.com/office/drawing/2014/main" id="{4E52F85A-0D74-4A19-B349-0A13452F9B7E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19412" y="3216290"/>
              <a:ext cx="504000" cy="5434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8AF90CE-41C5-A77D-AC8A-E64109484842}"/>
                </a:ext>
              </a:extLst>
            </p:cNvPr>
            <p:cNvSpPr>
              <a:spLocks/>
            </p:cNvSpPr>
            <p:nvPr/>
          </p:nvSpPr>
          <p:spPr>
            <a:xfrm>
              <a:off x="8908261" y="2690387"/>
              <a:ext cx="3125837" cy="504000"/>
            </a:xfrm>
            <a:prstGeom prst="rect">
              <a:avLst/>
            </a:prstGeom>
            <a:solidFill>
              <a:srgbClr val="005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ea typeface="Lato" panose="020F0502020204030203" pitchFamily="34" charset="0"/>
                  <a:cs typeface="Lato" panose="020F0502020204030203" pitchFamily="34" charset="0"/>
                </a:rPr>
                <a:t>Accountability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054987B7-7DA7-5863-8592-78D64E135D57}"/>
                </a:ext>
              </a:extLst>
            </p:cNvPr>
            <p:cNvSpPr>
              <a:spLocks/>
            </p:cNvSpPr>
            <p:nvPr/>
          </p:nvSpPr>
          <p:spPr>
            <a:xfrm>
              <a:off x="8908261" y="3251240"/>
              <a:ext cx="3125837" cy="504000"/>
            </a:xfrm>
            <a:prstGeom prst="rect">
              <a:avLst/>
            </a:prstGeom>
            <a:solidFill>
              <a:srgbClr val="005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ea typeface="Lato" panose="020F0502020204030203" pitchFamily="34" charset="0"/>
                  <a:cs typeface="Lato" panose="020F0502020204030203" pitchFamily="34" charset="0"/>
                </a:rPr>
                <a:t>Fit &amp; Proper Person Requirements</a:t>
              </a:r>
            </a:p>
          </p:txBody>
        </p:sp>
        <p:sp>
          <p:nvSpPr>
            <p:cNvPr id="165" name="Round Same Side Corner Rectangle 3">
              <a:extLst>
                <a:ext uri="{FF2B5EF4-FFF2-40B4-BE49-F238E27FC236}">
                  <a16:creationId xmlns:a16="http://schemas.microsoft.com/office/drawing/2014/main" id="{3195C54A-C748-EC88-56B7-DB29413BFBFE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40543" y="3755207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6B2D6FA-895E-0227-31EE-8D19E811C98A}"/>
                </a:ext>
              </a:extLst>
            </p:cNvPr>
            <p:cNvSpPr>
              <a:spLocks/>
            </p:cNvSpPr>
            <p:nvPr/>
          </p:nvSpPr>
          <p:spPr>
            <a:xfrm>
              <a:off x="8908261" y="3798006"/>
              <a:ext cx="3125837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ea typeface="Lato" panose="020F0502020204030203" pitchFamily="34" charset="0"/>
                  <a:cs typeface="Lato" panose="020F0502020204030203" pitchFamily="34" charset="0"/>
                </a:rPr>
                <a:t>Credential Policy</a:t>
              </a:r>
              <a:endParaRPr lang="en-US" b="1" dirty="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7" name="Flowchart: Process 166">
              <a:extLst>
                <a:ext uri="{FF2B5EF4-FFF2-40B4-BE49-F238E27FC236}">
                  <a16:creationId xmlns:a16="http://schemas.microsoft.com/office/drawing/2014/main" id="{907B1244-B748-21BA-F949-CB01E26D82B3}"/>
                </a:ext>
              </a:extLst>
            </p:cNvPr>
            <p:cNvSpPr/>
            <p:nvPr/>
          </p:nvSpPr>
          <p:spPr>
            <a:xfrm>
              <a:off x="633049" y="1714257"/>
              <a:ext cx="2667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>
                  <a:ea typeface="Lato" panose="020F0502020204030203" pitchFamily="34" charset="0"/>
                  <a:cs typeface="Poppins" panose="00000500000000000000" pitchFamily="2" charset="0"/>
                </a:rPr>
                <a:t>1</a:t>
              </a:r>
            </a:p>
          </p:txBody>
        </p:sp>
        <p:sp>
          <p:nvSpPr>
            <p:cNvPr id="168" name="Flowchart: Process 167">
              <a:extLst>
                <a:ext uri="{FF2B5EF4-FFF2-40B4-BE49-F238E27FC236}">
                  <a16:creationId xmlns:a16="http://schemas.microsoft.com/office/drawing/2014/main" id="{18D455A3-178C-7764-70D5-9F5623BAA182}"/>
                </a:ext>
              </a:extLst>
            </p:cNvPr>
            <p:cNvSpPr/>
            <p:nvPr/>
          </p:nvSpPr>
          <p:spPr>
            <a:xfrm>
              <a:off x="633049" y="2299105"/>
              <a:ext cx="2667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>
                  <a:ea typeface="Lato" panose="020F0502020204030203" pitchFamily="34" charset="0"/>
                  <a:cs typeface="Poppins" panose="00000500000000000000" pitchFamily="2" charset="0"/>
                </a:rPr>
                <a:t>2</a:t>
              </a:r>
            </a:p>
          </p:txBody>
        </p:sp>
        <p:sp>
          <p:nvSpPr>
            <p:cNvPr id="169" name="Flowchart: Process 168">
              <a:extLst>
                <a:ext uri="{FF2B5EF4-FFF2-40B4-BE49-F238E27FC236}">
                  <a16:creationId xmlns:a16="http://schemas.microsoft.com/office/drawing/2014/main" id="{83EF3102-D970-9036-D99B-24291CCC608A}"/>
                </a:ext>
              </a:extLst>
            </p:cNvPr>
            <p:cNvSpPr/>
            <p:nvPr/>
          </p:nvSpPr>
          <p:spPr>
            <a:xfrm>
              <a:off x="622795" y="2873681"/>
              <a:ext cx="2667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>
                  <a:ea typeface="Lato" panose="020F0502020204030203" pitchFamily="34" charset="0"/>
                  <a:cs typeface="Poppins" panose="00000500000000000000" pitchFamily="2" charset="0"/>
                </a:rPr>
                <a:t>3</a:t>
              </a:r>
            </a:p>
          </p:txBody>
        </p:sp>
        <p:sp>
          <p:nvSpPr>
            <p:cNvPr id="170" name="Flowchart: Process 169">
              <a:extLst>
                <a:ext uri="{FF2B5EF4-FFF2-40B4-BE49-F238E27FC236}">
                  <a16:creationId xmlns:a16="http://schemas.microsoft.com/office/drawing/2014/main" id="{F4DCF20D-F79F-179C-89FF-4543537310C8}"/>
                </a:ext>
              </a:extLst>
            </p:cNvPr>
            <p:cNvSpPr/>
            <p:nvPr/>
          </p:nvSpPr>
          <p:spPr>
            <a:xfrm>
              <a:off x="622795" y="3429476"/>
              <a:ext cx="2667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>
                  <a:ea typeface="Lato" panose="020F0502020204030203" pitchFamily="34" charset="0"/>
                  <a:cs typeface="Poppins" panose="00000500000000000000" pitchFamily="2" charset="0"/>
                </a:rPr>
                <a:t>4</a:t>
              </a:r>
            </a:p>
          </p:txBody>
        </p:sp>
        <p:sp>
          <p:nvSpPr>
            <p:cNvPr id="171" name="Flowchart: Process 170">
              <a:extLst>
                <a:ext uri="{FF2B5EF4-FFF2-40B4-BE49-F238E27FC236}">
                  <a16:creationId xmlns:a16="http://schemas.microsoft.com/office/drawing/2014/main" id="{40C59AAA-8480-6669-13D4-F3ED1BCCAA4B}"/>
                </a:ext>
              </a:extLst>
            </p:cNvPr>
            <p:cNvSpPr/>
            <p:nvPr/>
          </p:nvSpPr>
          <p:spPr>
            <a:xfrm>
              <a:off x="634102" y="4003307"/>
              <a:ext cx="2667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>
                  <a:ea typeface="Lato" panose="020F0502020204030203" pitchFamily="34" charset="0"/>
                  <a:cs typeface="Poppins" panose="00000500000000000000" pitchFamily="2" charset="0"/>
                </a:rPr>
                <a:t>5</a:t>
              </a:r>
            </a:p>
          </p:txBody>
        </p:sp>
        <p:sp>
          <p:nvSpPr>
            <p:cNvPr id="172" name="Flowchart: Process 171">
              <a:extLst>
                <a:ext uri="{FF2B5EF4-FFF2-40B4-BE49-F238E27FC236}">
                  <a16:creationId xmlns:a16="http://schemas.microsoft.com/office/drawing/2014/main" id="{1DE8BF46-6818-1036-A632-6836005AC690}"/>
                </a:ext>
              </a:extLst>
            </p:cNvPr>
            <p:cNvSpPr/>
            <p:nvPr/>
          </p:nvSpPr>
          <p:spPr>
            <a:xfrm>
              <a:off x="633049" y="4582750"/>
              <a:ext cx="2667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>
                  <a:ea typeface="Lato" panose="020F0502020204030203" pitchFamily="34" charset="0"/>
                  <a:cs typeface="Poppins" panose="00000500000000000000" pitchFamily="2" charset="0"/>
                </a:rPr>
                <a:t>6</a:t>
              </a:r>
            </a:p>
          </p:txBody>
        </p:sp>
        <p:sp>
          <p:nvSpPr>
            <p:cNvPr id="173" name="Flowchart: Process 172">
              <a:extLst>
                <a:ext uri="{FF2B5EF4-FFF2-40B4-BE49-F238E27FC236}">
                  <a16:creationId xmlns:a16="http://schemas.microsoft.com/office/drawing/2014/main" id="{39232191-9C4B-42E5-6561-31F4226293F4}"/>
                </a:ext>
              </a:extLst>
            </p:cNvPr>
            <p:cNvSpPr/>
            <p:nvPr/>
          </p:nvSpPr>
          <p:spPr>
            <a:xfrm>
              <a:off x="8394072" y="3912162"/>
              <a:ext cx="4680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>
                  <a:ea typeface="Lato" panose="020F0502020204030203" pitchFamily="34" charset="0"/>
                  <a:cs typeface="Poppins" panose="00000500000000000000" pitchFamily="2" charset="0"/>
                </a:rPr>
                <a:t>19</a:t>
              </a:r>
            </a:p>
          </p:txBody>
        </p:sp>
        <p:sp>
          <p:nvSpPr>
            <p:cNvPr id="174" name="Flowchart: Process 173">
              <a:extLst>
                <a:ext uri="{FF2B5EF4-FFF2-40B4-BE49-F238E27FC236}">
                  <a16:creationId xmlns:a16="http://schemas.microsoft.com/office/drawing/2014/main" id="{DA855B77-8C16-5B53-F22C-1A230F91BEE8}"/>
                </a:ext>
              </a:extLst>
            </p:cNvPr>
            <p:cNvSpPr/>
            <p:nvPr/>
          </p:nvSpPr>
          <p:spPr>
            <a:xfrm>
              <a:off x="8369973" y="3388940"/>
              <a:ext cx="4680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>
                  <a:ea typeface="Lato" panose="020F0502020204030203" pitchFamily="34" charset="0"/>
                  <a:cs typeface="Poppins" panose="00000500000000000000" pitchFamily="2" charset="0"/>
                </a:rPr>
                <a:t>18</a:t>
              </a:r>
            </a:p>
          </p:txBody>
        </p:sp>
        <p:sp>
          <p:nvSpPr>
            <p:cNvPr id="175" name="Flowchart: Process 174">
              <a:extLst>
                <a:ext uri="{FF2B5EF4-FFF2-40B4-BE49-F238E27FC236}">
                  <a16:creationId xmlns:a16="http://schemas.microsoft.com/office/drawing/2014/main" id="{5748A001-6756-115E-6D41-8E9192281593}"/>
                </a:ext>
              </a:extLst>
            </p:cNvPr>
            <p:cNvSpPr/>
            <p:nvPr/>
          </p:nvSpPr>
          <p:spPr>
            <a:xfrm>
              <a:off x="8369973" y="2837863"/>
              <a:ext cx="4680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>
                  <a:ea typeface="Lato" panose="020F0502020204030203" pitchFamily="34" charset="0"/>
                  <a:cs typeface="Poppins" panose="00000500000000000000" pitchFamily="2" charset="0"/>
                </a:rPr>
                <a:t>17</a:t>
              </a:r>
            </a:p>
          </p:txBody>
        </p:sp>
        <p:sp>
          <p:nvSpPr>
            <p:cNvPr id="176" name="Flowchart: Process 175">
              <a:extLst>
                <a:ext uri="{FF2B5EF4-FFF2-40B4-BE49-F238E27FC236}">
                  <a16:creationId xmlns:a16="http://schemas.microsoft.com/office/drawing/2014/main" id="{9B37F896-D5F7-C536-3B2B-3F7FE1A8275D}"/>
                </a:ext>
              </a:extLst>
            </p:cNvPr>
            <p:cNvSpPr/>
            <p:nvPr/>
          </p:nvSpPr>
          <p:spPr>
            <a:xfrm>
              <a:off x="8363008" y="2235719"/>
              <a:ext cx="468000" cy="22860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>
                  <a:ea typeface="Lato" panose="020F0502020204030203" pitchFamily="34" charset="0"/>
                  <a:cs typeface="Poppins" panose="00000500000000000000" pitchFamily="2" charset="0"/>
                </a:rPr>
                <a:t>16</a:t>
              </a:r>
            </a:p>
          </p:txBody>
        </p:sp>
        <p:sp>
          <p:nvSpPr>
            <p:cNvPr id="177" name="Flowchart: Process 176">
              <a:extLst>
                <a:ext uri="{FF2B5EF4-FFF2-40B4-BE49-F238E27FC236}">
                  <a16:creationId xmlns:a16="http://schemas.microsoft.com/office/drawing/2014/main" id="{18704E8D-989E-6D0C-56B6-C6216D3413F1}"/>
                </a:ext>
              </a:extLst>
            </p:cNvPr>
            <p:cNvSpPr/>
            <p:nvPr/>
          </p:nvSpPr>
          <p:spPr>
            <a:xfrm>
              <a:off x="8369973" y="1681013"/>
              <a:ext cx="4680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>
                  <a:ea typeface="Lato" panose="020F0502020204030203" pitchFamily="34" charset="0"/>
                  <a:cs typeface="Poppins" panose="00000500000000000000" pitchFamily="2" charset="0"/>
                </a:rPr>
                <a:t>15</a:t>
              </a:r>
            </a:p>
          </p:txBody>
        </p:sp>
        <p:sp>
          <p:nvSpPr>
            <p:cNvPr id="178" name="Flowchart: Process 177">
              <a:extLst>
                <a:ext uri="{FF2B5EF4-FFF2-40B4-BE49-F238E27FC236}">
                  <a16:creationId xmlns:a16="http://schemas.microsoft.com/office/drawing/2014/main" id="{8F317C28-E625-743A-41CB-9520D46A11DD}"/>
                </a:ext>
              </a:extLst>
            </p:cNvPr>
            <p:cNvSpPr/>
            <p:nvPr/>
          </p:nvSpPr>
          <p:spPr>
            <a:xfrm>
              <a:off x="4466867" y="5133850"/>
              <a:ext cx="4680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>
                  <a:ea typeface="Lato" panose="020F0502020204030203" pitchFamily="34" charset="0"/>
                  <a:cs typeface="Poppins" panose="00000500000000000000" pitchFamily="2" charset="0"/>
                </a:rPr>
                <a:t>14</a:t>
              </a:r>
            </a:p>
          </p:txBody>
        </p:sp>
        <p:sp>
          <p:nvSpPr>
            <p:cNvPr id="179" name="Flowchart: Process 178">
              <a:extLst>
                <a:ext uri="{FF2B5EF4-FFF2-40B4-BE49-F238E27FC236}">
                  <a16:creationId xmlns:a16="http://schemas.microsoft.com/office/drawing/2014/main" id="{A97A2221-9F92-E8C3-0315-8DE07704BDE0}"/>
                </a:ext>
              </a:extLst>
            </p:cNvPr>
            <p:cNvSpPr/>
            <p:nvPr/>
          </p:nvSpPr>
          <p:spPr>
            <a:xfrm>
              <a:off x="4466867" y="4551471"/>
              <a:ext cx="4680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>
                  <a:ea typeface="Lato" panose="020F0502020204030203" pitchFamily="34" charset="0"/>
                  <a:cs typeface="Poppins" panose="00000500000000000000" pitchFamily="2" charset="0"/>
                </a:rPr>
                <a:t>13</a:t>
              </a:r>
            </a:p>
          </p:txBody>
        </p:sp>
        <p:sp>
          <p:nvSpPr>
            <p:cNvPr id="180" name="Flowchart: Process 179">
              <a:extLst>
                <a:ext uri="{FF2B5EF4-FFF2-40B4-BE49-F238E27FC236}">
                  <a16:creationId xmlns:a16="http://schemas.microsoft.com/office/drawing/2014/main" id="{47F06314-CC46-283D-0CC1-8DE7E06C492E}"/>
                </a:ext>
              </a:extLst>
            </p:cNvPr>
            <p:cNvSpPr/>
            <p:nvPr/>
          </p:nvSpPr>
          <p:spPr>
            <a:xfrm>
              <a:off x="4459902" y="3977272"/>
              <a:ext cx="468000" cy="22860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>
                  <a:ea typeface="Lato" panose="020F0502020204030203" pitchFamily="34" charset="0"/>
                  <a:cs typeface="Poppins" panose="00000500000000000000" pitchFamily="2" charset="0"/>
                </a:rPr>
                <a:t>12</a:t>
              </a:r>
            </a:p>
          </p:txBody>
        </p:sp>
        <p:sp>
          <p:nvSpPr>
            <p:cNvPr id="181" name="Flowchart: Process 180">
              <a:extLst>
                <a:ext uri="{FF2B5EF4-FFF2-40B4-BE49-F238E27FC236}">
                  <a16:creationId xmlns:a16="http://schemas.microsoft.com/office/drawing/2014/main" id="{FDE9EBA7-F47F-D553-D28B-75682672F78C}"/>
                </a:ext>
              </a:extLst>
            </p:cNvPr>
            <p:cNvSpPr/>
            <p:nvPr/>
          </p:nvSpPr>
          <p:spPr>
            <a:xfrm>
              <a:off x="4466867" y="3428492"/>
              <a:ext cx="4680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>
                  <a:ea typeface="Lato" panose="020F0502020204030203" pitchFamily="34" charset="0"/>
                  <a:cs typeface="Poppins" panose="00000500000000000000" pitchFamily="2" charset="0"/>
                </a:rPr>
                <a:t>11</a:t>
              </a:r>
            </a:p>
          </p:txBody>
        </p:sp>
        <p:sp>
          <p:nvSpPr>
            <p:cNvPr id="182" name="Flowchart: Process 181">
              <a:extLst>
                <a:ext uri="{FF2B5EF4-FFF2-40B4-BE49-F238E27FC236}">
                  <a16:creationId xmlns:a16="http://schemas.microsoft.com/office/drawing/2014/main" id="{6761EBC5-2334-BB7A-C4AD-74FB05C408F9}"/>
                </a:ext>
              </a:extLst>
            </p:cNvPr>
            <p:cNvSpPr/>
            <p:nvPr/>
          </p:nvSpPr>
          <p:spPr>
            <a:xfrm>
              <a:off x="4459902" y="2826435"/>
              <a:ext cx="4680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>
                  <a:ea typeface="Lato" panose="020F0502020204030203" pitchFamily="34" charset="0"/>
                  <a:cs typeface="Poppins" panose="00000500000000000000" pitchFamily="2" charset="0"/>
                </a:rPr>
                <a:t>10</a:t>
              </a:r>
            </a:p>
          </p:txBody>
        </p:sp>
        <p:sp>
          <p:nvSpPr>
            <p:cNvPr id="183" name="Flowchart: Process 182">
              <a:extLst>
                <a:ext uri="{FF2B5EF4-FFF2-40B4-BE49-F238E27FC236}">
                  <a16:creationId xmlns:a16="http://schemas.microsoft.com/office/drawing/2014/main" id="{3A27061D-21BC-4439-7F56-E1FF5D2E2671}"/>
                </a:ext>
              </a:extLst>
            </p:cNvPr>
            <p:cNvSpPr/>
            <p:nvPr/>
          </p:nvSpPr>
          <p:spPr>
            <a:xfrm>
              <a:off x="633049" y="5190177"/>
              <a:ext cx="266700" cy="22860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>
                  <a:ea typeface="Lato" panose="020F0502020204030203" pitchFamily="34" charset="0"/>
                  <a:cs typeface="Poppins" panose="00000500000000000000" pitchFamily="2" charset="0"/>
                </a:rPr>
                <a:t>7</a:t>
              </a:r>
            </a:p>
          </p:txBody>
        </p:sp>
        <p:sp>
          <p:nvSpPr>
            <p:cNvPr id="184" name="Flowchart: Process 183">
              <a:extLst>
                <a:ext uri="{FF2B5EF4-FFF2-40B4-BE49-F238E27FC236}">
                  <a16:creationId xmlns:a16="http://schemas.microsoft.com/office/drawing/2014/main" id="{5013FDC8-A5A3-93DD-E89B-567EBB0FC402}"/>
                </a:ext>
              </a:extLst>
            </p:cNvPr>
            <p:cNvSpPr/>
            <p:nvPr/>
          </p:nvSpPr>
          <p:spPr>
            <a:xfrm>
              <a:off x="4559643" y="1662148"/>
              <a:ext cx="2667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>
                  <a:ea typeface="Lato" panose="020F0502020204030203" pitchFamily="34" charset="0"/>
                  <a:cs typeface="Poppins" panose="00000500000000000000" pitchFamily="2" charset="0"/>
                </a:rPr>
                <a:t>8</a:t>
              </a:r>
            </a:p>
          </p:txBody>
        </p:sp>
        <p:sp>
          <p:nvSpPr>
            <p:cNvPr id="185" name="Flowchart: Process 184">
              <a:extLst>
                <a:ext uri="{FF2B5EF4-FFF2-40B4-BE49-F238E27FC236}">
                  <a16:creationId xmlns:a16="http://schemas.microsoft.com/office/drawing/2014/main" id="{7B1F89C4-0276-D1F6-BADC-0C51A91408BB}"/>
                </a:ext>
              </a:extLst>
            </p:cNvPr>
            <p:cNvSpPr/>
            <p:nvPr/>
          </p:nvSpPr>
          <p:spPr>
            <a:xfrm>
              <a:off x="4558590" y="2224201"/>
              <a:ext cx="2667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>
                  <a:ea typeface="Lato" panose="020F0502020204030203" pitchFamily="34" charset="0"/>
                  <a:cs typeface="Poppins" panose="00000500000000000000" pitchFamily="2" charset="0"/>
                </a:rPr>
                <a:t>9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22FDED9-D147-4452-1BEF-6E94FC4E71FC}"/>
              </a:ext>
            </a:extLst>
          </p:cNvPr>
          <p:cNvSpPr txBox="1"/>
          <p:nvPr/>
        </p:nvSpPr>
        <p:spPr>
          <a:xfrm>
            <a:off x="1562656" y="5868710"/>
            <a:ext cx="8664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https://www.asqa.gov.au/how-we-regulate/revised-standards-rtos/practice-guides</a:t>
            </a:r>
            <a:endParaRPr lang="en-AU" dirty="0">
              <a:solidFill>
                <a:schemeClr val="accent4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49AB2B-1BFF-1E8F-69FC-C0A3651C2187}"/>
              </a:ext>
            </a:extLst>
          </p:cNvPr>
          <p:cNvGrpSpPr/>
          <p:nvPr/>
        </p:nvGrpSpPr>
        <p:grpSpPr>
          <a:xfrm>
            <a:off x="10150675" y="4582750"/>
            <a:ext cx="1769700" cy="1695719"/>
            <a:chOff x="1157770" y="4099560"/>
            <a:chExt cx="2667470" cy="25270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491392-7ECE-29B7-4CDA-5C70E531B51C}"/>
                </a:ext>
              </a:extLst>
            </p:cNvPr>
            <p:cNvSpPr txBox="1"/>
            <p:nvPr/>
          </p:nvSpPr>
          <p:spPr>
            <a:xfrm>
              <a:off x="1157770" y="4099560"/>
              <a:ext cx="2667470" cy="252701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normAutofit/>
            </a:bodyPr>
            <a:lstStyle/>
            <a:p>
              <a:pPr algn="ctr"/>
              <a:endParaRPr lang="en-AU" sz="3600" dirty="0">
                <a:solidFill>
                  <a:srgbClr val="FF0000"/>
                </a:solidFill>
                <a:latin typeface="Canela-Light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96F098-B146-A110-C00E-7D012FA71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0740" y="4272301"/>
              <a:ext cx="2181529" cy="2181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238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C1F4F-112D-3A35-93B0-04B3FEB40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E8E5E2-C6EC-0812-BE39-A50DEBC8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44" y="488724"/>
            <a:ext cx="6322783" cy="914400"/>
          </a:xfrm>
        </p:spPr>
        <p:txBody>
          <a:bodyPr>
            <a:normAutofit fontScale="90000"/>
          </a:bodyPr>
          <a:lstStyle/>
          <a:p>
            <a:r>
              <a:rPr lang="en-AU" sz="4400" b="1" dirty="0">
                <a:solidFill>
                  <a:schemeClr val="accent4"/>
                </a:solidFill>
                <a:latin typeface="Canela-Light"/>
              </a:rPr>
              <a:t>Frequently asked 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52922C-E2D3-384B-92BE-7801B395B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667" y="451847"/>
            <a:ext cx="4199278" cy="5954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6B7D8B-0E70-188A-904D-33506E652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596" y="2805938"/>
            <a:ext cx="2823357" cy="28056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63C44D-B750-C9BF-7A0D-C73F2F72F60B}"/>
              </a:ext>
            </a:extLst>
          </p:cNvPr>
          <p:cNvSpPr txBox="1"/>
          <p:nvPr/>
        </p:nvSpPr>
        <p:spPr>
          <a:xfrm>
            <a:off x="5636712" y="2974931"/>
            <a:ext cx="914400" cy="914400"/>
          </a:xfrm>
          <a:prstGeom prst="rect">
            <a:avLst/>
          </a:prstGeom>
        </p:spPr>
        <p:txBody>
          <a:bodyPr wrap="square" rtlCol="0" anchor="ctr">
            <a:normAutofit fontScale="92500" lnSpcReduction="10000"/>
          </a:bodyPr>
          <a:lstStyle/>
          <a:p>
            <a:pPr algn="ctr"/>
            <a:endParaRPr lang="en-AU" sz="6500" dirty="0">
              <a:solidFill>
                <a:schemeClr val="bg1"/>
              </a:solidFill>
              <a:latin typeface="Canela-Light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49E8CE-8356-AB30-37CC-54CC080A7975}"/>
              </a:ext>
            </a:extLst>
          </p:cNvPr>
          <p:cNvSpPr txBox="1"/>
          <p:nvPr/>
        </p:nvSpPr>
        <p:spPr>
          <a:xfrm>
            <a:off x="1191884" y="5611567"/>
            <a:ext cx="6322783" cy="914400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ctr"/>
            <a:r>
              <a:rPr lang="en-AU" sz="2800" u="sng" dirty="0">
                <a:solidFill>
                  <a:schemeClr val="bg1"/>
                </a:solidFill>
              </a:rPr>
              <a:t>www.asqa.gov.au/media/2585</a:t>
            </a:r>
            <a:endParaRPr lang="en-AU" sz="2800" u="sng" dirty="0">
              <a:solidFill>
                <a:schemeClr val="bg1"/>
              </a:solidFill>
              <a:latin typeface="Canela-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420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44FD2-CEA9-B6E6-1CBF-A8CE7AF8B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C16F11-D800-7857-ECBC-C1A22B9128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8902" y="267013"/>
            <a:ext cx="9830072" cy="933450"/>
          </a:xfrm>
        </p:spPr>
        <p:txBody>
          <a:bodyPr>
            <a:noAutofit/>
          </a:bodyPr>
          <a:lstStyle/>
          <a:p>
            <a:r>
              <a:rPr lang="en-AU" b="1" dirty="0">
                <a:solidFill>
                  <a:schemeClr val="accent4"/>
                </a:solidFill>
              </a:rPr>
              <a:t>2025 Standards – additional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55952-4B86-F4AB-ABDD-AB809C573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69" y="1087655"/>
            <a:ext cx="3824836" cy="5419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EFB3CE-341C-2010-FD14-01C688ACA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872" y="1083321"/>
            <a:ext cx="3806653" cy="5419024"/>
          </a:xfrm>
          <a:prstGeom prst="rect">
            <a:avLst/>
          </a:prstGeom>
        </p:spPr>
      </p:pic>
      <p:pic>
        <p:nvPicPr>
          <p:cNvPr id="10" name="Picture 9" descr="A group of people wearing different professions&#10;&#10;AI-generated content may be incorrect.">
            <a:extLst>
              <a:ext uri="{FF2B5EF4-FFF2-40B4-BE49-F238E27FC236}">
                <a16:creationId xmlns:a16="http://schemas.microsoft.com/office/drawing/2014/main" id="{B4AD5B15-608A-2E20-FDD8-2BEF5C2DEC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210" y="1606023"/>
            <a:ext cx="3071009" cy="1726742"/>
          </a:xfrm>
          <a:prstGeom prst="rect">
            <a:avLst/>
          </a:prstGeom>
        </p:spPr>
      </p:pic>
      <p:pic>
        <p:nvPicPr>
          <p:cNvPr id="14" name="Picture 13" descr="A person and person in a kitchen&#10;&#10;AI-generated content may be incorrect.">
            <a:extLst>
              <a:ext uri="{FF2B5EF4-FFF2-40B4-BE49-F238E27FC236}">
                <a16:creationId xmlns:a16="http://schemas.microsoft.com/office/drawing/2014/main" id="{293255E0-D9B9-7EC8-E0C7-F373D7B23F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209" y="3792833"/>
            <a:ext cx="3071009" cy="172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45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FBC4B-1F08-4404-CB46-42485CEA0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2C8E5B9-3F9B-BEF9-7C8D-580C108AF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399" y="2730794"/>
            <a:ext cx="8586292" cy="2443161"/>
          </a:xfrm>
        </p:spPr>
        <p:txBody>
          <a:bodyPr>
            <a:normAutofit fontScale="90000"/>
          </a:bodyPr>
          <a:lstStyle/>
          <a:p>
            <a:r>
              <a:rPr lang="en-AU" sz="6700" dirty="0">
                <a:solidFill>
                  <a:schemeClr val="accent4"/>
                </a:solidFill>
                <a:latin typeface="Canela Light"/>
                <a:ea typeface="+mn-ea"/>
                <a:cs typeface="+mn-cs"/>
              </a:rPr>
              <a:t>Useful tips for providers</a:t>
            </a:r>
            <a:br>
              <a:rPr lang="en-AU" sz="8000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3638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BA6D3-7E8C-1A85-6094-FE6FF73A5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944D3B-0D2C-72E8-421D-28EEF5EA9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4554" y="328938"/>
            <a:ext cx="4194345" cy="923925"/>
          </a:xfrm>
        </p:spPr>
        <p:txBody>
          <a:bodyPr>
            <a:normAutofit/>
          </a:bodyPr>
          <a:lstStyle/>
          <a:p>
            <a:r>
              <a:rPr lang="en-US" spc="150" dirty="0">
                <a:solidFill>
                  <a:schemeClr val="accent4"/>
                </a:solidFill>
                <a:latin typeface="Canela Light"/>
              </a:rPr>
              <a:t>Tips on training </a:t>
            </a:r>
            <a:endParaRPr lang="en-US" sz="4400" spc="150" dirty="0">
              <a:solidFill>
                <a:schemeClr val="accent4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0026D66-7DD7-5A60-00CA-71788ADFC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CA501-FA69-8561-18A2-83C13EFFE975}"/>
              </a:ext>
            </a:extLst>
          </p:cNvPr>
          <p:cNvSpPr txBox="1"/>
          <p:nvPr/>
        </p:nvSpPr>
        <p:spPr>
          <a:xfrm>
            <a:off x="728384" y="2505725"/>
            <a:ext cx="1009864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dirty="0">
                <a:solidFill>
                  <a:schemeClr val="bg1"/>
                </a:solidFill>
              </a:rPr>
              <a:t>Align delivery mode with training product requirements</a:t>
            </a: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dirty="0">
                <a:solidFill>
                  <a:schemeClr val="bg1"/>
                </a:solidFill>
              </a:rPr>
              <a:t>Structure training for logical progressions</a:t>
            </a: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dirty="0">
                <a:solidFill>
                  <a:schemeClr val="bg1"/>
                </a:solidFill>
              </a:rPr>
              <a:t>Set an appropriate pace</a:t>
            </a: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endParaRPr lang="en-AU" sz="2800" dirty="0">
              <a:solidFill>
                <a:schemeClr val="bg1"/>
              </a:solidFill>
            </a:endParaRPr>
          </a:p>
        </p:txBody>
      </p:sp>
      <p:pic>
        <p:nvPicPr>
          <p:cNvPr id="8" name="Picture 7" descr="A hand holding a light bulb&#10;&#10;AI-generated content may be incorrect.">
            <a:extLst>
              <a:ext uri="{FF2B5EF4-FFF2-40B4-BE49-F238E27FC236}">
                <a16:creationId xmlns:a16="http://schemas.microsoft.com/office/drawing/2014/main" id="{3224BA3E-E9B9-E7FF-E9A9-3853E64A1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6" t="32083" r="26966" b="31652"/>
          <a:stretch>
            <a:fillRect/>
          </a:stretch>
        </p:blipFill>
        <p:spPr>
          <a:xfrm>
            <a:off x="565264" y="170921"/>
            <a:ext cx="1929290" cy="216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81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F3BAD-BC06-D13F-077D-37DE27347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E8D9CF-212B-125E-2B65-A4F76E70BD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4554" y="328938"/>
            <a:ext cx="5309161" cy="923925"/>
          </a:xfrm>
        </p:spPr>
        <p:txBody>
          <a:bodyPr>
            <a:normAutofit/>
          </a:bodyPr>
          <a:lstStyle/>
          <a:p>
            <a:r>
              <a:rPr lang="en-US" spc="150" dirty="0">
                <a:solidFill>
                  <a:schemeClr val="accent4"/>
                </a:solidFill>
                <a:latin typeface="Canela Light"/>
              </a:rPr>
              <a:t>Tips on assessment </a:t>
            </a:r>
            <a:endParaRPr lang="en-US" sz="4400" spc="150" dirty="0">
              <a:solidFill>
                <a:schemeClr val="accent4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6356986-9EE1-E591-EB9F-7F431B7AD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30F7AA-0FE3-2FB1-A33D-9D14888994D0}"/>
              </a:ext>
            </a:extLst>
          </p:cNvPr>
          <p:cNvSpPr txBox="1"/>
          <p:nvPr/>
        </p:nvSpPr>
        <p:spPr>
          <a:xfrm>
            <a:off x="728384" y="2505725"/>
            <a:ext cx="797720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b="1" dirty="0">
                <a:solidFill>
                  <a:schemeClr val="bg1"/>
                </a:solidFill>
              </a:rPr>
              <a:t>Fairness: </a:t>
            </a:r>
            <a:r>
              <a:rPr lang="en-AU" sz="2800" dirty="0">
                <a:solidFill>
                  <a:schemeClr val="bg1"/>
                </a:solidFill>
              </a:rPr>
              <a:t>Build in reasonable adjustments</a:t>
            </a: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b="1" dirty="0">
                <a:solidFill>
                  <a:schemeClr val="bg1"/>
                </a:solidFill>
              </a:rPr>
              <a:t>Flexibility: </a:t>
            </a:r>
            <a:r>
              <a:rPr lang="en-AU" sz="2800" dirty="0">
                <a:solidFill>
                  <a:schemeClr val="bg1"/>
                </a:solidFill>
              </a:rPr>
              <a:t>Contextualise assessment</a:t>
            </a: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b="1" dirty="0">
                <a:solidFill>
                  <a:schemeClr val="bg1"/>
                </a:solidFill>
              </a:rPr>
              <a:t>Validity: </a:t>
            </a:r>
            <a:r>
              <a:rPr lang="en-AU" sz="2800" dirty="0">
                <a:solidFill>
                  <a:schemeClr val="bg1"/>
                </a:solidFill>
              </a:rPr>
              <a:t>Include practical demonstrations</a:t>
            </a: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b="1" dirty="0">
                <a:solidFill>
                  <a:schemeClr val="bg1"/>
                </a:solidFill>
              </a:rPr>
              <a:t>Reliability: </a:t>
            </a:r>
            <a:r>
              <a:rPr lang="en-AU" sz="2800" dirty="0">
                <a:solidFill>
                  <a:schemeClr val="bg1"/>
                </a:solidFill>
              </a:rPr>
              <a:t>Standardise assessor judgements</a:t>
            </a:r>
          </a:p>
        </p:txBody>
      </p:sp>
      <p:pic>
        <p:nvPicPr>
          <p:cNvPr id="6" name="Picture 5" descr="A hand holding a light bulb&#10;&#10;AI-generated content may be incorrect.">
            <a:extLst>
              <a:ext uri="{FF2B5EF4-FFF2-40B4-BE49-F238E27FC236}">
                <a16:creationId xmlns:a16="http://schemas.microsoft.com/office/drawing/2014/main" id="{901DF5F6-70CE-5D53-8382-02BF8A448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6" t="32083" r="26966" b="31652"/>
          <a:stretch>
            <a:fillRect/>
          </a:stretch>
        </p:blipFill>
        <p:spPr>
          <a:xfrm>
            <a:off x="565264" y="170921"/>
            <a:ext cx="1929290" cy="216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68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EE21C-B603-9F23-1979-DD2EC8BD4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4B9E4A-7327-0A0C-33EC-7CA8D5F7E0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4554" y="328938"/>
            <a:ext cx="5309161" cy="923925"/>
          </a:xfrm>
        </p:spPr>
        <p:txBody>
          <a:bodyPr>
            <a:normAutofit/>
          </a:bodyPr>
          <a:lstStyle/>
          <a:p>
            <a:r>
              <a:rPr lang="en-US" spc="150" dirty="0">
                <a:solidFill>
                  <a:schemeClr val="accent4"/>
                </a:solidFill>
                <a:latin typeface="Canela Light"/>
              </a:rPr>
              <a:t>Tips on governance </a:t>
            </a:r>
            <a:endParaRPr lang="en-US" sz="4400" spc="150" dirty="0">
              <a:solidFill>
                <a:schemeClr val="accent4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3DFD5AF-AB1C-6D9A-E43E-D70A1E8CF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374AEA-B1B4-3091-866B-4C10257656BF}"/>
              </a:ext>
            </a:extLst>
          </p:cNvPr>
          <p:cNvSpPr txBox="1"/>
          <p:nvPr/>
        </p:nvSpPr>
        <p:spPr>
          <a:xfrm>
            <a:off x="728383" y="2505725"/>
            <a:ext cx="927700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dirty="0">
                <a:solidFill>
                  <a:schemeClr val="bg1"/>
                </a:solidFill>
              </a:rPr>
              <a:t>Keep Fit and Proper Person Declarations current</a:t>
            </a: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dirty="0">
                <a:solidFill>
                  <a:schemeClr val="bg1"/>
                </a:solidFill>
              </a:rPr>
              <a:t>Lead by example</a:t>
            </a: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dirty="0">
                <a:solidFill>
                  <a:schemeClr val="bg1"/>
                </a:solidFill>
              </a:rPr>
              <a:t>Promote transparency and accountability</a:t>
            </a: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dirty="0">
                <a:solidFill>
                  <a:schemeClr val="bg1"/>
                </a:solidFill>
              </a:rPr>
              <a:t>Define roles clearly</a:t>
            </a:r>
          </a:p>
        </p:txBody>
      </p:sp>
      <p:pic>
        <p:nvPicPr>
          <p:cNvPr id="6" name="Picture 5" descr="A hand holding a light bulb&#10;&#10;AI-generated content may be incorrect.">
            <a:extLst>
              <a:ext uri="{FF2B5EF4-FFF2-40B4-BE49-F238E27FC236}">
                <a16:creationId xmlns:a16="http://schemas.microsoft.com/office/drawing/2014/main" id="{393CB382-2713-0D13-E40E-ADF3058F7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6" t="32083" r="26966" b="31652"/>
          <a:stretch>
            <a:fillRect/>
          </a:stretch>
        </p:blipFill>
        <p:spPr>
          <a:xfrm>
            <a:off x="565264" y="170921"/>
            <a:ext cx="1929290" cy="216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55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88F89-6C4D-14DB-D9D0-2CAC39D35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4CAC45-9CD8-77DC-2D20-C15D521FA2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4554" y="328939"/>
            <a:ext cx="5767130" cy="2005864"/>
          </a:xfrm>
        </p:spPr>
        <p:txBody>
          <a:bodyPr>
            <a:noAutofit/>
          </a:bodyPr>
          <a:lstStyle/>
          <a:p>
            <a:r>
              <a:rPr lang="en-US" sz="3800" spc="150" dirty="0">
                <a:solidFill>
                  <a:schemeClr val="accent4"/>
                </a:solidFill>
                <a:latin typeface="Canela Light"/>
              </a:rPr>
              <a:t>Tips on facilities, resources and equipment </a:t>
            </a:r>
            <a:endParaRPr lang="en-US" sz="3800" spc="150" dirty="0">
              <a:solidFill>
                <a:schemeClr val="accent4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17231F6-D28D-9E78-6C07-5395EF1AB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D9DE4B-E87F-0D69-348F-1C6D3779CBB4}"/>
              </a:ext>
            </a:extLst>
          </p:cNvPr>
          <p:cNvSpPr txBox="1"/>
          <p:nvPr/>
        </p:nvSpPr>
        <p:spPr>
          <a:xfrm>
            <a:off x="565264" y="2663741"/>
            <a:ext cx="102087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dirty="0">
                <a:solidFill>
                  <a:schemeClr val="bg1"/>
                </a:solidFill>
              </a:rPr>
              <a:t>Conduct regular internal audits</a:t>
            </a: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dirty="0">
                <a:solidFill>
                  <a:schemeClr val="bg1"/>
                </a:solidFill>
              </a:rPr>
              <a:t>Consider maintaining resource mapping documents that link to units of competency </a:t>
            </a: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dirty="0">
                <a:solidFill>
                  <a:schemeClr val="bg1"/>
                </a:solidFill>
              </a:rPr>
              <a:t>Engage with industry, employers and the community</a:t>
            </a: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dirty="0">
                <a:solidFill>
                  <a:schemeClr val="bg1"/>
                </a:solidFill>
              </a:rPr>
              <a:t>Ensure sufficient quantity and quality of equipment</a:t>
            </a: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dirty="0">
                <a:solidFill>
                  <a:schemeClr val="bg1"/>
                </a:solidFill>
              </a:rPr>
              <a:t>Have a plan and a budget for maintenance and upgrades </a:t>
            </a:r>
          </a:p>
        </p:txBody>
      </p:sp>
      <p:pic>
        <p:nvPicPr>
          <p:cNvPr id="6" name="Picture 5" descr="A hand holding a light bulb&#10;&#10;AI-generated content may be incorrect.">
            <a:extLst>
              <a:ext uri="{FF2B5EF4-FFF2-40B4-BE49-F238E27FC236}">
                <a16:creationId xmlns:a16="http://schemas.microsoft.com/office/drawing/2014/main" id="{5D6A23F3-BD3A-4595-A9B9-71335EE8D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6" t="32083" r="26966" b="31652"/>
          <a:stretch>
            <a:fillRect/>
          </a:stretch>
        </p:blipFill>
        <p:spPr>
          <a:xfrm>
            <a:off x="565264" y="170921"/>
            <a:ext cx="1929290" cy="216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9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7FF47-CF4B-A14D-6F48-91F13D4B5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2AB129-5E02-20F0-76D0-755DF81493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86" y="470196"/>
            <a:ext cx="7947025" cy="933450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accent4"/>
                </a:solidFill>
                <a:latin typeface="Canela Light"/>
              </a:rPr>
              <a:t>Webinar overview</a:t>
            </a:r>
            <a:endParaRPr lang="en-AU" b="1" dirty="0">
              <a:solidFill>
                <a:schemeClr val="accent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09B821-6F80-99DB-C842-2C64127648D8}"/>
              </a:ext>
            </a:extLst>
          </p:cNvPr>
          <p:cNvSpPr txBox="1"/>
          <p:nvPr/>
        </p:nvSpPr>
        <p:spPr>
          <a:xfrm>
            <a:off x="666334" y="1836782"/>
            <a:ext cx="10859332" cy="30675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algn="l">
              <a:spcAft>
                <a:spcPts val="1000"/>
              </a:spcAft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FFFFFF"/>
                </a:solidFill>
              </a:rPr>
              <a:t>Updates from ASQA</a:t>
            </a:r>
          </a:p>
          <a:p>
            <a:pPr marL="457200" indent="-457200" algn="l">
              <a:spcAft>
                <a:spcPts val="1000"/>
              </a:spcAft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FFFFFF"/>
                </a:solidFill>
              </a:rPr>
              <a:t>Key insights from regulatory activities</a:t>
            </a:r>
            <a:endParaRPr lang="en-AU" sz="3200" dirty="0">
              <a:solidFill>
                <a:srgbClr val="FFFFFF"/>
              </a:solidFill>
              <a:cs typeface="Arial"/>
            </a:endParaRPr>
          </a:p>
          <a:p>
            <a:pPr marL="457200" indent="-457200">
              <a:spcAft>
                <a:spcPts val="1000"/>
              </a:spcAft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FFFFFF"/>
                </a:solidFill>
              </a:rPr>
              <a:t>How to access help</a:t>
            </a:r>
            <a:endParaRPr lang="en-AU" sz="3200" dirty="0">
              <a:solidFill>
                <a:srgbClr val="FFFFFF"/>
              </a:solidFill>
              <a:cs typeface="Arial"/>
            </a:endParaRPr>
          </a:p>
          <a:p>
            <a:pPr marL="457200" indent="-457200">
              <a:spcAft>
                <a:spcPts val="1000"/>
              </a:spcAft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AU" sz="3200">
                <a:solidFill>
                  <a:srgbClr val="FFFFFF"/>
                </a:solidFill>
              </a:rPr>
              <a:t>Useful tips</a:t>
            </a:r>
            <a:endParaRPr lang="en-AU" sz="3200" dirty="0">
              <a:solidFill>
                <a:srgbClr val="FFFFFF"/>
              </a:solidFill>
            </a:endParaRPr>
          </a:p>
          <a:p>
            <a:pPr marL="457200" indent="-457200">
              <a:spcAft>
                <a:spcPts val="1000"/>
              </a:spcAft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FFFFFF"/>
                </a:solidFill>
              </a:rPr>
              <a:t>Questions</a:t>
            </a:r>
            <a:endParaRPr lang="en-AU" sz="32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43EAB-D2D8-90BE-F421-416E1FB5A52B}"/>
              </a:ext>
            </a:extLst>
          </p:cNvPr>
          <p:cNvSpPr txBox="1"/>
          <p:nvPr/>
        </p:nvSpPr>
        <p:spPr>
          <a:xfrm>
            <a:off x="778487" y="1524831"/>
            <a:ext cx="7354860" cy="61598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l">
              <a:spcAft>
                <a:spcPts val="1000"/>
              </a:spcAft>
              <a:buClr>
                <a:srgbClr val="CDFF00"/>
              </a:buClr>
            </a:pPr>
            <a:endParaRPr lang="en-AU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67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5E6B4-5778-1224-7D46-A008C2126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9111CF-277B-5357-9A0E-0A42742876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4554" y="328939"/>
            <a:ext cx="5767130" cy="2005864"/>
          </a:xfrm>
        </p:spPr>
        <p:txBody>
          <a:bodyPr>
            <a:noAutofit/>
          </a:bodyPr>
          <a:lstStyle/>
          <a:p>
            <a:r>
              <a:rPr lang="en-US" sz="3800" spc="150" dirty="0">
                <a:solidFill>
                  <a:schemeClr val="accent4"/>
                </a:solidFill>
                <a:latin typeface="Canela Light"/>
              </a:rPr>
              <a:t>Tips on trainers and assessors</a:t>
            </a:r>
            <a:endParaRPr lang="en-US" sz="3800" spc="150" dirty="0">
              <a:solidFill>
                <a:schemeClr val="accent4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E9AAC50-138E-4647-44F7-C81167664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E51DEA-0B4A-D775-1DA3-9D9BFCD66656}"/>
              </a:ext>
            </a:extLst>
          </p:cNvPr>
          <p:cNvSpPr txBox="1"/>
          <p:nvPr/>
        </p:nvSpPr>
        <p:spPr>
          <a:xfrm>
            <a:off x="565265" y="2663741"/>
            <a:ext cx="8724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dirty="0">
                <a:solidFill>
                  <a:schemeClr val="bg1"/>
                </a:solidFill>
              </a:rPr>
              <a:t>Ensure you have a sufficient number of trainers and assessors</a:t>
            </a: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dirty="0">
                <a:solidFill>
                  <a:schemeClr val="bg1"/>
                </a:solidFill>
              </a:rPr>
              <a:t>Allocate time for professional development</a:t>
            </a: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dirty="0">
                <a:solidFill>
                  <a:schemeClr val="bg1"/>
                </a:solidFill>
              </a:rPr>
              <a:t>Understand the requirements of the Credential Policy</a:t>
            </a: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2800" dirty="0">
                <a:solidFill>
                  <a:schemeClr val="bg1"/>
                </a:solidFill>
              </a:rPr>
              <a:t>Verify trainer and assessor credentials</a:t>
            </a:r>
          </a:p>
        </p:txBody>
      </p:sp>
      <p:pic>
        <p:nvPicPr>
          <p:cNvPr id="6" name="Picture 5" descr="A hand holding a light bulb&#10;&#10;AI-generated content may be incorrect.">
            <a:extLst>
              <a:ext uri="{FF2B5EF4-FFF2-40B4-BE49-F238E27FC236}">
                <a16:creationId xmlns:a16="http://schemas.microsoft.com/office/drawing/2014/main" id="{DD617F3B-488C-1E6D-12AB-FB64BD9DA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6" t="32083" r="26966" b="31652"/>
          <a:stretch>
            <a:fillRect/>
          </a:stretch>
        </p:blipFill>
        <p:spPr>
          <a:xfrm>
            <a:off x="565264" y="170921"/>
            <a:ext cx="1929290" cy="216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8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99E40-A12C-6BB7-DE03-5BE29A8CC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BBA133-A895-4EC3-8A7E-994A8412A7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88" y="457200"/>
            <a:ext cx="10702312" cy="9239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i="0" u="none" strike="noStrike" kern="1200" cap="none" spc="15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nela Light"/>
                <a:ea typeface="+mn-ea"/>
                <a:cs typeface="+mn-cs"/>
              </a:rPr>
              <a:t>Reminders</a:t>
            </a:r>
            <a:endParaRPr kumimoji="0" lang="en-US" sz="4400" i="0" u="none" strike="noStrike" kern="1200" cap="none" spc="15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nela Light" pitchFamily="50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063387-698B-B373-3AD1-9BA5E4D2FFC5}"/>
              </a:ext>
            </a:extLst>
          </p:cNvPr>
          <p:cNvSpPr txBox="1"/>
          <p:nvPr/>
        </p:nvSpPr>
        <p:spPr>
          <a:xfrm>
            <a:off x="856414" y="1632155"/>
            <a:ext cx="10804643" cy="438707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marL="342900" indent="-342900">
              <a:lnSpc>
                <a:spcPct val="90000"/>
              </a:lnSpc>
              <a:spcBef>
                <a:spcPts val="1000"/>
              </a:spcBef>
              <a:buClr>
                <a:srgbClr val="CDFF00"/>
              </a:buClr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CD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Notification of material changes</a:t>
            </a:r>
            <a:r>
              <a:rPr lang="en-AU" sz="2800" b="1" dirty="0">
                <a:solidFill>
                  <a:srgbClr val="FFFFFF"/>
                </a:solidFill>
              </a:rPr>
              <a:t> </a:t>
            </a:r>
            <a:r>
              <a:rPr lang="en-AU" sz="2800" dirty="0">
                <a:solidFill>
                  <a:srgbClr val="FFFFFF"/>
                </a:solidFill>
              </a:rPr>
              <a:t>–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10 business days</a:t>
            </a:r>
          </a:p>
          <a:p>
            <a:pPr marL="360000">
              <a:lnSpc>
                <a:spcPct val="125000"/>
              </a:lnSpc>
              <a:defRPr/>
            </a:pPr>
            <a:r>
              <a:rPr lang="en-AU" sz="2800" b="1" dirty="0">
                <a:solidFill>
                  <a:srgbClr val="FFFFFF"/>
                </a:solidFill>
              </a:rPr>
              <a:t>Annual Declaration on Compliance </a:t>
            </a:r>
            <a:r>
              <a:rPr lang="en-AU" sz="2800">
                <a:solidFill>
                  <a:srgbClr val="FFFFFF"/>
                </a:solidFill>
              </a:rPr>
              <a:t>– March 2026</a:t>
            </a:r>
            <a:endParaRPr lang="en-AU" sz="2800" dirty="0">
              <a:solidFill>
                <a:srgbClr val="FFFFFF"/>
              </a:solidFill>
            </a:endParaRPr>
          </a:p>
          <a:p>
            <a:pPr marL="360000" lvl="0">
              <a:lnSpc>
                <a:spcPct val="125000"/>
              </a:lnSpc>
              <a:defRPr/>
            </a:pPr>
            <a:r>
              <a:rPr lang="en-AU" sz="2800" dirty="0"/>
              <a:t>Ensure your </a:t>
            </a:r>
            <a:r>
              <a:rPr lang="en-AU" sz="2800" b="1" dirty="0"/>
              <a:t>details are up to date </a:t>
            </a:r>
            <a:r>
              <a:rPr lang="en-AU" sz="2800" dirty="0"/>
              <a:t>– asqanet, training.gov.au, PRISMS (if applicable)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600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CD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Total VET Activity Data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submission deadline - 28 February 2026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465CD16-94CD-C941-1012-D5C5CA078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94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24DD-CE38-D921-A330-205F37005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8D0362B-79A3-E75E-D6A0-8A5B692BE1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3289" y="1837530"/>
            <a:ext cx="6346806" cy="3182940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accent4"/>
                </a:solidFill>
              </a:rPr>
              <a:t>What do you think of ASQA’s educational guidance so far on the 2025 Standards?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65AB3B-E3F2-B521-CE18-164DE49FFC96}"/>
              </a:ext>
            </a:extLst>
          </p:cNvPr>
          <p:cNvSpPr/>
          <p:nvPr/>
        </p:nvSpPr>
        <p:spPr>
          <a:xfrm>
            <a:off x="1083290" y="360537"/>
            <a:ext cx="1441250" cy="554188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400" b="1" dirty="0"/>
              <a:t>Poll</a:t>
            </a:r>
            <a:endParaRPr lang="en-US" sz="2400" b="1" dirty="0"/>
          </a:p>
        </p:txBody>
      </p:sp>
      <p:pic>
        <p:nvPicPr>
          <p:cNvPr id="3" name="Picture 2" descr="A blue and white icon&#10;&#10;AI-generated content may be incorrect.">
            <a:extLst>
              <a:ext uri="{FF2B5EF4-FFF2-40B4-BE49-F238E27FC236}">
                <a16:creationId xmlns:a16="http://schemas.microsoft.com/office/drawing/2014/main" id="{B9C2EDF5-9F79-5528-19C3-C0E1245B5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2" t="9655" r="7666" b="9653"/>
          <a:stretch>
            <a:fillRect/>
          </a:stretch>
        </p:blipFill>
        <p:spPr>
          <a:xfrm>
            <a:off x="7430095" y="-1"/>
            <a:ext cx="476190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87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TextBox 10"/>
          <p:cNvSpPr txBox="1"/>
          <p:nvPr/>
        </p:nvSpPr>
        <p:spPr>
          <a:xfrm>
            <a:off x="2278754" y="318850"/>
            <a:ext cx="7634493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4"/>
              </a:lnSpc>
            </a:pPr>
            <a:r>
              <a:rPr lang="en-US" sz="3334" spc="100" dirty="0">
                <a:solidFill>
                  <a:srgbClr val="9FCCDE"/>
                </a:solidFill>
                <a:latin typeface="Canela Light" pitchFamily="50" charset="0"/>
                <a:ea typeface="Canela"/>
                <a:cs typeface="Canela"/>
                <a:sym typeface="Canela"/>
              </a:rPr>
              <a:t>What do you think of ASQA’s educational guidance so far on the 2025 Standards?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26553" y="6057629"/>
            <a:ext cx="811267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60"/>
              </a:lnSpc>
            </a:pPr>
            <a:r>
              <a:rPr lang="en-US" sz="2000" b="1" spc="59">
                <a:solidFill>
                  <a:srgbClr val="323747"/>
                </a:solidFill>
                <a:latin typeface="Arial Bold"/>
                <a:ea typeface="Arial Bold"/>
                <a:cs typeface="Arial Bold"/>
                <a:sym typeface="Arial Bold"/>
              </a:rPr>
              <a:t>4%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56930C74-55DD-9B1B-5C0E-357790A891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083997"/>
              </p:ext>
            </p:extLst>
          </p:nvPr>
        </p:nvGraphicFramePr>
        <p:xfrm>
          <a:off x="452285" y="1637974"/>
          <a:ext cx="11248102" cy="4595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525DA-93CE-D288-68AC-7965ABB00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2CF422-6DFD-71FA-5F16-C4B985D8B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>
                <a:latin typeface="Canela Light"/>
              </a:rPr>
              <a:t>Your </a:t>
            </a:r>
          </a:p>
          <a:p>
            <a:r>
              <a:rPr lang="en-AU" dirty="0">
                <a:latin typeface="Canela Light"/>
              </a:rPr>
              <a:t>Questions</a:t>
            </a:r>
          </a:p>
          <a:p>
            <a:r>
              <a:rPr lang="en-AU" dirty="0">
                <a:latin typeface="Canela Light"/>
              </a:rPr>
              <a:t>Answered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9585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F2484-1C2A-7F72-F7BD-0DE2398BD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6A30F6-AF43-C895-1935-0A6986D4A4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4951" y="1777042"/>
            <a:ext cx="5374175" cy="340743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AU" sz="3400" dirty="0">
                <a:latin typeface="Arial"/>
                <a:cs typeface="Arial"/>
              </a:rPr>
              <a:t>Q1 – Will the next Annual Declaration on Compliance cover both 2015 Standards and 2025 Standards?</a:t>
            </a:r>
            <a:endParaRPr lang="en-A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08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AE68EA-B194-85D0-A95D-0C7C6628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5136A7-0708-A382-66C5-9C04157FD9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901" y="1380565"/>
            <a:ext cx="6384288" cy="403411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AU" sz="3400" dirty="0">
                <a:latin typeface="Arial"/>
                <a:cs typeface="Arial"/>
              </a:rPr>
              <a:t>Q2 – Will ASQA be releasing an audit tool/template that RTOs can use to assess themselves against the 2025 Standards?</a:t>
            </a:r>
          </a:p>
        </p:txBody>
      </p:sp>
    </p:spTree>
    <p:extLst>
      <p:ext uri="{BB962C8B-B14F-4D97-AF65-F5344CB8AC3E}">
        <p14:creationId xmlns:p14="http://schemas.microsoft.com/office/powerpoint/2010/main" val="3347537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395CE-20BA-EC6E-F268-12E81E14C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222B3A-5CF3-E0CF-664F-2EED65A3F3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611" y="1150375"/>
            <a:ext cx="6646116" cy="507344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AU" sz="3400" dirty="0">
                <a:latin typeface="Arial"/>
                <a:cs typeface="Arial"/>
              </a:rPr>
              <a:t>Q3 – Standard 4.4(c) - mechanisms to collect feedback for continuous improvement. What advice do you have for small RTOs that have few and familiar trainers where collecting feedback can appear repetitive and limited?</a:t>
            </a:r>
          </a:p>
        </p:txBody>
      </p:sp>
    </p:spTree>
    <p:extLst>
      <p:ext uri="{BB962C8B-B14F-4D97-AF65-F5344CB8AC3E}">
        <p14:creationId xmlns:p14="http://schemas.microsoft.com/office/powerpoint/2010/main" val="2073980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231D8-1594-EA2E-BEF8-AF29037C4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DA085C-11CD-0C00-205C-37724E60A3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6042" y="1533832"/>
            <a:ext cx="5737225" cy="408038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AU" sz="3400" dirty="0">
                <a:latin typeface="Arial"/>
                <a:cs typeface="Arial"/>
              </a:rPr>
              <a:t>Q4 – In what situations could an RTO refuse to grant Credit Transfer for a unit or units completed with an RTO from another state or territory? </a:t>
            </a:r>
          </a:p>
        </p:txBody>
      </p:sp>
    </p:spTree>
    <p:extLst>
      <p:ext uri="{BB962C8B-B14F-4D97-AF65-F5344CB8AC3E}">
        <p14:creationId xmlns:p14="http://schemas.microsoft.com/office/powerpoint/2010/main" val="3833600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C6386-E600-4DAD-8D5B-1126CB235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5DC40E-683F-0384-DB18-82887B9848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2936" y="1488141"/>
            <a:ext cx="6125413" cy="3621741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AU" sz="3400" dirty="0">
                <a:latin typeface="Arial"/>
                <a:cs typeface="Arial"/>
              </a:rPr>
              <a:t>Q5 – Under the 2025 Standards, does an RTO have to offer RPL and have RPL resources ready for each qualification on scope?</a:t>
            </a:r>
          </a:p>
        </p:txBody>
      </p:sp>
    </p:spTree>
    <p:extLst>
      <p:ext uri="{BB962C8B-B14F-4D97-AF65-F5344CB8AC3E}">
        <p14:creationId xmlns:p14="http://schemas.microsoft.com/office/powerpoint/2010/main" val="301382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web page&#10;&#10;AI-generated content may be incorrect.">
            <a:extLst>
              <a:ext uri="{FF2B5EF4-FFF2-40B4-BE49-F238E27FC236}">
                <a16:creationId xmlns:a16="http://schemas.microsoft.com/office/drawing/2014/main" id="{08DD1306-BC79-3EFA-01BF-90657B92D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789">
            <a:off x="8334928" y="975337"/>
            <a:ext cx="3100658" cy="4385655"/>
          </a:xfrm>
          <a:prstGeom prst="rect">
            <a:avLst/>
          </a:prstGeom>
        </p:spPr>
      </p:pic>
      <p:pic>
        <p:nvPicPr>
          <p:cNvPr id="5" name="Picture 4" descr="A screenshot of a document&#10;&#10;AI-generated content may be incorrect.">
            <a:extLst>
              <a:ext uri="{FF2B5EF4-FFF2-40B4-BE49-F238E27FC236}">
                <a16:creationId xmlns:a16="http://schemas.microsoft.com/office/drawing/2014/main" id="{EABADBA5-BF5B-0B8B-DD7D-CB07753E6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8569">
            <a:off x="5962389" y="975337"/>
            <a:ext cx="3100658" cy="4385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D2EF52-A248-116F-C09A-1A5AF2FE91C0}"/>
              </a:ext>
            </a:extLst>
          </p:cNvPr>
          <p:cNvSpPr txBox="1"/>
          <p:nvPr/>
        </p:nvSpPr>
        <p:spPr>
          <a:xfrm>
            <a:off x="666334" y="1531044"/>
            <a:ext cx="4873260" cy="37959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spcAft>
                <a:spcPts val="1000"/>
              </a:spcAft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Today’s slides and the webinar recording will be available on our website afterwards</a:t>
            </a:r>
          </a:p>
          <a:p>
            <a:pPr>
              <a:spcAft>
                <a:spcPts val="1000"/>
              </a:spcAft>
              <a:buClr>
                <a:srgbClr val="CDFF00"/>
              </a:buClr>
            </a:pPr>
            <a:endParaRPr lang="en-GB" sz="3200" dirty="0">
              <a:solidFill>
                <a:schemeClr val="bg1"/>
              </a:solidFill>
              <a:cs typeface="Arial"/>
            </a:endParaRPr>
          </a:p>
          <a:p>
            <a:pPr marL="457200" indent="-457200">
              <a:spcAft>
                <a:spcPts val="1000"/>
              </a:spcAft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Resources are available to download</a:t>
            </a:r>
            <a:endParaRPr lang="en-GB" sz="32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07764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F3762-2273-2AAA-4DD0-02F1FCFD2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AE8D1A-6FA2-EDC1-D47F-27C4026EA4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901" y="1722269"/>
            <a:ext cx="5737225" cy="341346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AU" sz="3400" dirty="0">
                <a:latin typeface="Arial"/>
                <a:cs typeface="Arial"/>
              </a:rPr>
              <a:t>Q6 – Are language, literacy and numeracy and digital literacy assessments mandatory for fee-for-service students?</a:t>
            </a:r>
          </a:p>
        </p:txBody>
      </p:sp>
    </p:spTree>
    <p:extLst>
      <p:ext uri="{BB962C8B-B14F-4D97-AF65-F5344CB8AC3E}">
        <p14:creationId xmlns:p14="http://schemas.microsoft.com/office/powerpoint/2010/main" val="472669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3BBD7-8AF1-B0BC-5594-64022D7C8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320E5C-89D0-EBF5-5F0D-17FE5F8F9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3439" y="1458645"/>
            <a:ext cx="5737225" cy="428339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AU" sz="3400" dirty="0">
                <a:latin typeface="Arial"/>
                <a:cs typeface="Arial"/>
              </a:rPr>
              <a:t>Q7 – If using a third party for VET delivery, are both the RTO and the third party required to have the training product on scope?</a:t>
            </a:r>
          </a:p>
        </p:txBody>
      </p:sp>
    </p:spTree>
    <p:extLst>
      <p:ext uri="{BB962C8B-B14F-4D97-AF65-F5344CB8AC3E}">
        <p14:creationId xmlns:p14="http://schemas.microsoft.com/office/powerpoint/2010/main" val="4195569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70E7B-3729-EA87-3A7C-B3D00E228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69641A-6DE9-E4CB-A33E-D2B7188798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104" y="1527470"/>
            <a:ext cx="5737225" cy="3621741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AU" sz="3400" dirty="0">
                <a:latin typeface="Arial"/>
                <a:cs typeface="Arial"/>
              </a:rPr>
              <a:t>Q8 – How does ASQA identify a provider risk? How does this trigger a performance assessment?</a:t>
            </a:r>
          </a:p>
        </p:txBody>
      </p:sp>
    </p:spTree>
    <p:extLst>
      <p:ext uri="{BB962C8B-B14F-4D97-AF65-F5344CB8AC3E}">
        <p14:creationId xmlns:p14="http://schemas.microsoft.com/office/powerpoint/2010/main" val="1066572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89099-8FFE-EBE6-160D-5CF8B4D77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B52AA3-AB2E-800D-3A76-62844D4BB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614" y="591381"/>
            <a:ext cx="9607333" cy="933450"/>
          </a:xfrm>
        </p:spPr>
        <p:txBody>
          <a:bodyPr>
            <a:normAutofit fontScale="85000" lnSpcReduction="10000"/>
          </a:bodyPr>
          <a:lstStyle/>
          <a:p>
            <a:r>
              <a:rPr lang="en-AU" dirty="0">
                <a:solidFill>
                  <a:schemeClr val="accent4"/>
                </a:solidFill>
              </a:rPr>
              <a:t>What you can expect over the next 6-12 months</a:t>
            </a:r>
            <a:endParaRPr lang="en-AU" dirty="0">
              <a:solidFill>
                <a:schemeClr val="accent4"/>
              </a:solidFill>
              <a:latin typeface="Canela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08B8C9-AE89-0824-151E-8893A798FDA3}"/>
              </a:ext>
            </a:extLst>
          </p:cNvPr>
          <p:cNvSpPr txBox="1"/>
          <p:nvPr/>
        </p:nvSpPr>
        <p:spPr>
          <a:xfrm>
            <a:off x="778487" y="1524831"/>
            <a:ext cx="7354860" cy="61598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l">
              <a:spcAft>
                <a:spcPts val="1000"/>
              </a:spcAft>
              <a:buClr>
                <a:srgbClr val="CDFF00"/>
              </a:buClr>
            </a:pPr>
            <a:endParaRPr lang="en-AU" sz="36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1C4B3-1247-9C7A-8964-5C61289CA284}"/>
              </a:ext>
            </a:extLst>
          </p:cNvPr>
          <p:cNvSpPr txBox="1"/>
          <p:nvPr/>
        </p:nvSpPr>
        <p:spPr>
          <a:xfrm>
            <a:off x="778486" y="1553585"/>
            <a:ext cx="10635027" cy="43088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indent="-457200">
              <a:spcBef>
                <a:spcPts val="1200"/>
              </a:spcBef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3000" dirty="0">
                <a:solidFill>
                  <a:schemeClr val="bg1"/>
                </a:solidFill>
                <a:ea typeface="Calibri"/>
                <a:cs typeface="Arial"/>
              </a:rPr>
              <a:t>Updates to our Practice Guides</a:t>
            </a:r>
          </a:p>
          <a:p>
            <a:pPr lvl="1" indent="-457200">
              <a:spcBef>
                <a:spcPts val="1200"/>
              </a:spcBef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3000" dirty="0">
                <a:solidFill>
                  <a:schemeClr val="bg1"/>
                </a:solidFill>
                <a:ea typeface="Calibri"/>
                <a:cs typeface="Arial"/>
              </a:rPr>
              <a:t>Another series of face-to-face workshops</a:t>
            </a:r>
          </a:p>
          <a:p>
            <a:pPr lvl="1" indent="-457200">
              <a:spcBef>
                <a:spcPts val="1200"/>
              </a:spcBef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3000" dirty="0">
                <a:solidFill>
                  <a:schemeClr val="bg1"/>
                </a:solidFill>
                <a:ea typeface="Calibri"/>
                <a:cs typeface="Arial"/>
              </a:rPr>
              <a:t>Further webinars and resources</a:t>
            </a:r>
          </a:p>
          <a:p>
            <a:pPr lvl="1" indent="-457200">
              <a:spcBef>
                <a:spcPts val="1200"/>
              </a:spcBef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en-AU" sz="3000" dirty="0">
                <a:solidFill>
                  <a:schemeClr val="bg1"/>
                </a:solidFill>
                <a:ea typeface="Calibri"/>
                <a:cs typeface="Arial"/>
              </a:rPr>
              <a:t>ASQA continuing to engage with the sector through different regulatory activities (such as phone call programs)</a:t>
            </a: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endParaRPr lang="en-AU" sz="2200" dirty="0">
              <a:solidFill>
                <a:schemeClr val="bg1"/>
              </a:solidFill>
              <a:ea typeface="Calibri"/>
              <a:cs typeface="Arial"/>
            </a:endParaRPr>
          </a:p>
          <a:p>
            <a:pPr lvl="1" indent="-457200">
              <a:spcAft>
                <a:spcPts val="12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542925" algn="l"/>
              </a:tabLst>
            </a:pPr>
            <a:endParaRPr lang="en-AU" sz="2200" dirty="0">
              <a:solidFill>
                <a:schemeClr val="bg1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22198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658B6-DFAD-FC0C-D739-9085CF8EE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CD13DB-04CA-44C5-2C99-BC9721FD702F}"/>
              </a:ext>
            </a:extLst>
          </p:cNvPr>
          <p:cNvSpPr txBox="1">
            <a:spLocks/>
          </p:cNvSpPr>
          <p:nvPr/>
        </p:nvSpPr>
        <p:spPr>
          <a:xfrm>
            <a:off x="688170" y="497865"/>
            <a:ext cx="7947025" cy="933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rgbClr val="CDFF00"/>
                </a:solidFill>
                <a:latin typeface="Canela Light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nela Light" pitchFamily="50" charset="0"/>
                <a:ea typeface="+mn-ea"/>
                <a:cs typeface="+mn-cs"/>
              </a:rPr>
              <a:t>We want to hear from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AF238D-7EC2-F3BB-CC43-47AD0CDB9BA5}"/>
              </a:ext>
            </a:extLst>
          </p:cNvPr>
          <p:cNvSpPr txBox="1"/>
          <p:nvPr/>
        </p:nvSpPr>
        <p:spPr>
          <a:xfrm>
            <a:off x="2122485" y="1158873"/>
            <a:ext cx="8282866" cy="4739596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ctr"/>
            <a:endParaRPr lang="en-AU" sz="4400" b="1" dirty="0">
              <a:solidFill>
                <a:srgbClr val="FF0000"/>
              </a:solidFill>
              <a:latin typeface="Canela-Light" charset="0"/>
            </a:endParaRPr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AF96558-B34A-FE8B-07F5-BC42151D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763" y="1519238"/>
            <a:ext cx="3800475" cy="3819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DA6DDE-270B-B141-418A-825D63FB9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825" y="5800725"/>
            <a:ext cx="50863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855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72D6EB-59F2-4649-81F6-CCA442127620}"/>
              </a:ext>
            </a:extLst>
          </p:cNvPr>
          <p:cNvSpPr/>
          <p:nvPr/>
        </p:nvSpPr>
        <p:spPr>
          <a:xfrm>
            <a:off x="3819691" y="3655149"/>
            <a:ext cx="3750279" cy="643656"/>
          </a:xfrm>
          <a:prstGeom prst="roundRect">
            <a:avLst>
              <a:gd name="adj" fmla="val 50000"/>
            </a:avLst>
          </a:prstGeom>
          <a:solidFill>
            <a:srgbClr val="323747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CDFF00"/>
                </a:solidFill>
              </a:rPr>
              <a:t>Tip-off Line: </a:t>
            </a:r>
            <a:r>
              <a:rPr lang="en-AU" b="1" dirty="0">
                <a:solidFill>
                  <a:srgbClr val="CDFF00"/>
                </a:solidFill>
              </a:rPr>
              <a:t>1300 644 844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8ABD87B-0B77-4996-BEBE-C25796C4F074}"/>
              </a:ext>
            </a:extLst>
          </p:cNvPr>
          <p:cNvSpPr/>
          <p:nvPr/>
        </p:nvSpPr>
        <p:spPr>
          <a:xfrm>
            <a:off x="1046772" y="3655149"/>
            <a:ext cx="2583733" cy="643656"/>
          </a:xfrm>
          <a:prstGeom prst="roundRect">
            <a:avLst>
              <a:gd name="adj" fmla="val 50000"/>
            </a:avLst>
          </a:prstGeom>
          <a:solidFill>
            <a:srgbClr val="323747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CDFF00"/>
                </a:solidFill>
              </a:rPr>
              <a:t>  asqa.gov.au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D24D82-5E51-4DCF-86A2-291C4DE57DAC}"/>
              </a:ext>
            </a:extLst>
          </p:cNvPr>
          <p:cNvSpPr/>
          <p:nvPr/>
        </p:nvSpPr>
        <p:spPr>
          <a:xfrm>
            <a:off x="1046772" y="4634043"/>
            <a:ext cx="2583733" cy="643656"/>
          </a:xfrm>
          <a:prstGeom prst="roundRect">
            <a:avLst>
              <a:gd name="adj" fmla="val 50000"/>
            </a:avLst>
          </a:prstGeom>
          <a:solidFill>
            <a:srgbClr val="323747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CDFF00"/>
                </a:solidFill>
              </a:rPr>
              <a:t>asqagovau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32FF87-33B7-42E0-93AE-616979DF0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036" y="4665318"/>
            <a:ext cx="504895" cy="495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71D2AD-0182-4EA8-8ACA-DCE0D4F78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164" y="3714799"/>
            <a:ext cx="419158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D5AB0-FD37-E125-E58C-A1E81D2E7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855606-5725-B234-7141-4ECC8931AD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614" y="591381"/>
            <a:ext cx="7947025" cy="933450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accent4"/>
                </a:solidFill>
                <a:latin typeface="Canela Light"/>
              </a:rPr>
              <a:t>Ask Us …</a:t>
            </a:r>
            <a:r>
              <a:rPr lang="en-AU" dirty="0">
                <a:solidFill>
                  <a:schemeClr val="accent4"/>
                </a:solidFill>
                <a:latin typeface="Canela Light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4085A1-8C7C-BF35-C9B7-38CC6F7E607C}"/>
              </a:ext>
            </a:extLst>
          </p:cNvPr>
          <p:cNvSpPr txBox="1"/>
          <p:nvPr/>
        </p:nvSpPr>
        <p:spPr>
          <a:xfrm>
            <a:off x="659614" y="3132647"/>
            <a:ext cx="10799958" cy="28110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FFFFFF"/>
                </a:solidFill>
                <a:cs typeface="Arial" panose="020B0604020202020204"/>
              </a:rPr>
              <a:t>We have received over 100 pre-submitted questions through the webinar registration process</a:t>
            </a:r>
          </a:p>
          <a:p>
            <a:pPr marL="342900" indent="-342900">
              <a:spcAft>
                <a:spcPts val="1000"/>
              </a:spcAft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FFFFFF"/>
                </a:solidFill>
                <a:cs typeface="Arial" panose="020B0604020202020204"/>
              </a:rPr>
              <a:t>You can submit questions through the live-stream ‘question’ function</a:t>
            </a:r>
          </a:p>
          <a:p>
            <a:pPr>
              <a:spcAft>
                <a:spcPts val="1000"/>
              </a:spcAft>
              <a:buClr>
                <a:srgbClr val="CDFF00"/>
              </a:buClr>
            </a:pPr>
            <a:endParaRPr lang="en-AU" sz="3200" dirty="0">
              <a:solidFill>
                <a:srgbClr val="FFFFFF"/>
              </a:solidFill>
              <a:cs typeface="Arial" panose="020B0604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8AAD8E-69F0-ACEA-7C4C-1AF504BD713E}"/>
              </a:ext>
            </a:extLst>
          </p:cNvPr>
          <p:cNvSpPr txBox="1"/>
          <p:nvPr/>
        </p:nvSpPr>
        <p:spPr>
          <a:xfrm>
            <a:off x="778487" y="1524831"/>
            <a:ext cx="7354860" cy="61598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l">
              <a:spcAft>
                <a:spcPts val="1000"/>
              </a:spcAft>
              <a:buClr>
                <a:srgbClr val="CDFF00"/>
              </a:buClr>
            </a:pPr>
            <a:endParaRPr lang="en-AU" sz="3600" dirty="0">
              <a:solidFill>
                <a:srgbClr val="FFFFFF"/>
              </a:solidFill>
            </a:endParaRPr>
          </a:p>
        </p:txBody>
      </p:sp>
      <p:pic>
        <p:nvPicPr>
          <p:cNvPr id="3" name="Graphic 2" descr="Question Mark with solid fill">
            <a:extLst>
              <a:ext uri="{FF2B5EF4-FFF2-40B4-BE49-F238E27FC236}">
                <a16:creationId xmlns:a16="http://schemas.microsoft.com/office/drawing/2014/main" id="{A287BFC7-2198-09CC-F10D-870F7F2DE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6068" y="503350"/>
            <a:ext cx="2449132" cy="242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7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C0EDD-3CEF-3F3B-4B63-F49B2FF42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diagram&#10;&#10;AI-generated content may be incorrect.">
            <a:extLst>
              <a:ext uri="{FF2B5EF4-FFF2-40B4-BE49-F238E27FC236}">
                <a16:creationId xmlns:a16="http://schemas.microsoft.com/office/drawing/2014/main" id="{96FDCADD-B44C-1D85-D865-26894DE0F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ED2A44-5159-046D-72F3-A524AD5C0440}"/>
              </a:ext>
            </a:extLst>
          </p:cNvPr>
          <p:cNvSpPr txBox="1"/>
          <p:nvPr/>
        </p:nvSpPr>
        <p:spPr>
          <a:xfrm>
            <a:off x="778487" y="1524831"/>
            <a:ext cx="7354860" cy="61598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l">
              <a:spcAft>
                <a:spcPts val="1000"/>
              </a:spcAft>
              <a:buClr>
                <a:srgbClr val="CDFF00"/>
              </a:buClr>
            </a:pPr>
            <a:endParaRPr lang="en-AU" sz="360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7C7D85-D0BF-D8C3-0294-6EFC8BEF5A51}"/>
              </a:ext>
            </a:extLst>
          </p:cNvPr>
          <p:cNvSpPr txBox="1"/>
          <p:nvPr/>
        </p:nvSpPr>
        <p:spPr>
          <a:xfrm>
            <a:off x="287600" y="203860"/>
            <a:ext cx="6527568" cy="933450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lvl="0"/>
            <a:r>
              <a:rPr lang="en-US" sz="4000" b="1" dirty="0">
                <a:solidFill>
                  <a:schemeClr val="accent4"/>
                </a:solidFill>
                <a:latin typeface="Canela Light" pitchFamily="50" charset="0"/>
              </a:rPr>
              <a:t>‘Smart Regulation’ measures</a:t>
            </a:r>
            <a:endParaRPr lang="en-AU" sz="4000" b="1" dirty="0">
              <a:solidFill>
                <a:schemeClr val="accent4"/>
              </a:solidFill>
              <a:latin typeface="Canela Light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B1FB80-F5E9-706D-5193-6261B95E7FDF}"/>
              </a:ext>
            </a:extLst>
          </p:cNvPr>
          <p:cNvSpPr txBox="1">
            <a:spLocks/>
          </p:cNvSpPr>
          <p:nvPr/>
        </p:nvSpPr>
        <p:spPr>
          <a:xfrm>
            <a:off x="7977200" y="284898"/>
            <a:ext cx="344076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+mn-lt"/>
              </a:rPr>
              <a:t>ASQA regulates</a:t>
            </a:r>
          </a:p>
          <a:p>
            <a:r>
              <a:rPr lang="en-AU" sz="3200" b="1" dirty="0">
                <a:solidFill>
                  <a:schemeClr val="bg1"/>
                </a:solidFill>
              </a:rPr>
              <a:t>3,837 providers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CB2CB0-D23F-6F1C-4CD9-DE47E6143FE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168" y="300392"/>
            <a:ext cx="877058" cy="8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8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CDEF8-F2D8-52E9-FB2D-A1B83B8EF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246378-0EAE-AEB8-93E3-325A7244A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3289" y="1535724"/>
            <a:ext cx="6346806" cy="3968438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accent4"/>
                </a:solidFill>
                <a:latin typeface="Canela Light"/>
              </a:rPr>
              <a:t>How well do you understand the 2025 Standards now that we are 5 months into implementation?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07787C-84EE-3DFB-C93A-9E5AEF78377C}"/>
              </a:ext>
            </a:extLst>
          </p:cNvPr>
          <p:cNvSpPr/>
          <p:nvPr/>
        </p:nvSpPr>
        <p:spPr>
          <a:xfrm>
            <a:off x="1083289" y="360537"/>
            <a:ext cx="1441250" cy="554188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400" b="1" dirty="0"/>
              <a:t>Poll</a:t>
            </a:r>
            <a:endParaRPr lang="en-US" sz="2400" b="1" dirty="0"/>
          </a:p>
        </p:txBody>
      </p:sp>
      <p:pic>
        <p:nvPicPr>
          <p:cNvPr id="10" name="Picture 9" descr="A group of people with a bar&#10;&#10;AI-generated content may be incorrect.">
            <a:extLst>
              <a:ext uri="{FF2B5EF4-FFF2-40B4-BE49-F238E27FC236}">
                <a16:creationId xmlns:a16="http://schemas.microsoft.com/office/drawing/2014/main" id="{5910A97C-1765-BBD0-6DB3-C92C06CCB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t="11391" r="10168" b="17703"/>
          <a:stretch>
            <a:fillRect/>
          </a:stretch>
        </p:blipFill>
        <p:spPr>
          <a:xfrm>
            <a:off x="7052153" y="-1"/>
            <a:ext cx="5139847" cy="6300355"/>
          </a:xfrm>
          <a:prstGeom prst="rect">
            <a:avLst/>
          </a:prstGeom>
        </p:spPr>
      </p:pic>
      <p:pic>
        <p:nvPicPr>
          <p:cNvPr id="12" name="Picture 11" descr="A blue and white icon&#10;&#10;AI-generated content may be incorrect.">
            <a:extLst>
              <a:ext uri="{FF2B5EF4-FFF2-40B4-BE49-F238E27FC236}">
                <a16:creationId xmlns:a16="http://schemas.microsoft.com/office/drawing/2014/main" id="{33A61569-9FC1-3A48-D220-4891CDA39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2" t="9655" r="7666" b="9653"/>
          <a:stretch>
            <a:fillRect/>
          </a:stretch>
        </p:blipFill>
        <p:spPr>
          <a:xfrm>
            <a:off x="7430095" y="-1"/>
            <a:ext cx="476190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4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TextBox 10"/>
          <p:cNvSpPr txBox="1"/>
          <p:nvPr/>
        </p:nvSpPr>
        <p:spPr>
          <a:xfrm>
            <a:off x="1651225" y="318850"/>
            <a:ext cx="8889551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4"/>
              </a:lnSpc>
            </a:pPr>
            <a:r>
              <a:rPr lang="en-US" sz="3334" spc="100" dirty="0">
                <a:solidFill>
                  <a:srgbClr val="9FCCDE"/>
                </a:solidFill>
                <a:latin typeface="Canela Light" pitchFamily="50" charset="0"/>
                <a:ea typeface="Canela"/>
                <a:cs typeface="Canela"/>
                <a:sym typeface="Canela"/>
              </a:rPr>
              <a:t>How well do you understand the 2025 Standards now that we are 5 months into implementation?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717915" y="5744840"/>
            <a:ext cx="572287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60"/>
              </a:lnSpc>
            </a:pPr>
            <a:r>
              <a:rPr lang="en-US" sz="2000" b="1" spc="59">
                <a:solidFill>
                  <a:srgbClr val="323747"/>
                </a:solidFill>
                <a:latin typeface="Arial Bold"/>
                <a:ea typeface="Arial Bold"/>
                <a:cs typeface="Arial Bold"/>
                <a:sym typeface="Arial Bold"/>
              </a:rPr>
              <a:t>4%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BD2363C-484A-C42B-ECB4-8F630BDE9A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163410"/>
              </p:ext>
            </p:extLst>
          </p:nvPr>
        </p:nvGraphicFramePr>
        <p:xfrm>
          <a:off x="393290" y="1895481"/>
          <a:ext cx="11405419" cy="4729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5A357-4F64-ED64-0C50-5ED25ED8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/>
                </a:solidFill>
              </a:rPr>
              <a:t>Key insights from regulatory activities</a:t>
            </a:r>
          </a:p>
        </p:txBody>
      </p:sp>
      <p:pic>
        <p:nvPicPr>
          <p:cNvPr id="3" name="Graphic 2" descr="Magnifying glass with solid fill">
            <a:extLst>
              <a:ext uri="{FF2B5EF4-FFF2-40B4-BE49-F238E27FC236}">
                <a16:creationId xmlns:a16="http://schemas.microsoft.com/office/drawing/2014/main" id="{7660EDBF-24FC-E7E6-3712-7CF6B23AF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3748" y="2189748"/>
            <a:ext cx="3952373" cy="395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411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SQA">
      <a:dk1>
        <a:srgbClr val="000000"/>
      </a:dk1>
      <a:lt1>
        <a:srgbClr val="FFFFFF"/>
      </a:lt1>
      <a:dk2>
        <a:srgbClr val="323747"/>
      </a:dk2>
      <a:lt2>
        <a:srgbClr val="E7E6E6"/>
      </a:lt2>
      <a:accent1>
        <a:srgbClr val="005187"/>
      </a:accent1>
      <a:accent2>
        <a:srgbClr val="B60066"/>
      </a:accent2>
      <a:accent3>
        <a:srgbClr val="6691AA"/>
      </a:accent3>
      <a:accent4>
        <a:srgbClr val="9FCCDE"/>
      </a:accent4>
      <a:accent5>
        <a:srgbClr val="FF007B"/>
      </a:accent5>
      <a:accent6>
        <a:srgbClr val="CDFF00"/>
      </a:accent6>
      <a:hlink>
        <a:srgbClr val="125FA5"/>
      </a:hlink>
      <a:folHlink>
        <a:srgbClr val="B6006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>
        <a:normAutofit/>
      </a:bodyPr>
      <a:lstStyle>
        <a:defPPr algn="ctr">
          <a:defRPr sz="6500" dirty="0">
            <a:solidFill>
              <a:schemeClr val="bg1"/>
            </a:solidFill>
            <a:latin typeface="Canela-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ASQA">
      <a:dk1>
        <a:srgbClr val="000000"/>
      </a:dk1>
      <a:lt1>
        <a:srgbClr val="FFFFFF"/>
      </a:lt1>
      <a:dk2>
        <a:srgbClr val="323747"/>
      </a:dk2>
      <a:lt2>
        <a:srgbClr val="E7E6E6"/>
      </a:lt2>
      <a:accent1>
        <a:srgbClr val="005187"/>
      </a:accent1>
      <a:accent2>
        <a:srgbClr val="B60066"/>
      </a:accent2>
      <a:accent3>
        <a:srgbClr val="6691AA"/>
      </a:accent3>
      <a:accent4>
        <a:srgbClr val="9FCCDE"/>
      </a:accent4>
      <a:accent5>
        <a:srgbClr val="FF007B"/>
      </a:accent5>
      <a:accent6>
        <a:srgbClr val="CDFF00"/>
      </a:accent6>
      <a:hlink>
        <a:srgbClr val="125FA5"/>
      </a:hlink>
      <a:folHlink>
        <a:srgbClr val="B6006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>
        <a:normAutofit/>
      </a:bodyPr>
      <a:lstStyle>
        <a:defPPr algn="ctr">
          <a:defRPr sz="6500" dirty="0">
            <a:solidFill>
              <a:schemeClr val="bg1"/>
            </a:solidFill>
            <a:latin typeface="Canela-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SQA">
    <a:dk1>
      <a:srgbClr val="000000"/>
    </a:dk1>
    <a:lt1>
      <a:srgbClr val="FFFFFF"/>
    </a:lt1>
    <a:dk2>
      <a:srgbClr val="323747"/>
    </a:dk2>
    <a:lt2>
      <a:srgbClr val="E7E6E6"/>
    </a:lt2>
    <a:accent1>
      <a:srgbClr val="005187"/>
    </a:accent1>
    <a:accent2>
      <a:srgbClr val="B60066"/>
    </a:accent2>
    <a:accent3>
      <a:srgbClr val="6691AA"/>
    </a:accent3>
    <a:accent4>
      <a:srgbClr val="9FCCDE"/>
    </a:accent4>
    <a:accent5>
      <a:srgbClr val="FF007B"/>
    </a:accent5>
    <a:accent6>
      <a:srgbClr val="CDFF00"/>
    </a:accent6>
    <a:hlink>
      <a:srgbClr val="125FA5"/>
    </a:hlink>
    <a:folHlink>
      <a:srgbClr val="B6006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6356FA9D04F04984B5F70351614144" ma:contentTypeVersion="19" ma:contentTypeDescription="Create a new document." ma:contentTypeScope="" ma:versionID="7c7a71a542802c9ad95a768aabd601c9">
  <xsd:schema xmlns:xsd="http://www.w3.org/2001/XMLSchema" xmlns:xs="http://www.w3.org/2001/XMLSchema" xmlns:p="http://schemas.microsoft.com/office/2006/metadata/properties" xmlns:ns3="38a8f4e2-6b0f-4f12-a3e8-28912b710778" xmlns:ns4="6d77cc81-dcf7-4574-8e7d-fa149e7442bc" targetNamespace="http://schemas.microsoft.com/office/2006/metadata/properties" ma:root="true" ma:fieldsID="eebc11f0b8072819ef6a41577cc38be3" ns3:_="" ns4:_="">
    <xsd:import namespace="38a8f4e2-6b0f-4f12-a3e8-28912b710778"/>
    <xsd:import namespace="6d77cc81-dcf7-4574-8e7d-fa149e7442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Location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8f4e2-6b0f-4f12-a3e8-28912b7107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7cc81-dcf7-4574-8e7d-fa149e7442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8a8f4e2-6b0f-4f12-a3e8-28912b710778" xsi:nil="true"/>
  </documentManagement>
</p:properties>
</file>

<file path=customXml/item4.xml><?xml version="1.0" encoding="utf-8"?>
<metadata xmlns="http://www.objective.com/ecm/document/metadata/DD8C3B5D349746ACA8633941FF0DC2A2" version="1.0.0">
  <systemFields>
    <field name="Objective-Id">
      <value order="0">A5727044</value>
    </field>
    <field name="Objective-Title">
      <value order="0">ASQA Standards Information Webinar 27 June 2025 FINAL</value>
    </field>
    <field name="Objective-Description">
      <value order="0">Workshop livestream </value>
    </field>
    <field name="Objective-CreationStamp">
      <value order="0">2025-07-23T23:57:02Z</value>
    </field>
    <field name="Objective-IsApproved">
      <value order="0">false</value>
    </field>
    <field name="Objective-IsPublished">
      <value order="0">true</value>
    </field>
    <field name="Objective-DatePublished">
      <value order="0">2025-07-23T23:57:02Z</value>
    </field>
    <field name="Objective-ModificationStamp">
      <value order="0">2025-07-23T23:57:06Z</value>
    </field>
    <field name="Objective-Owner">
      <value order="0">DENISON,Belinda</value>
    </field>
    <field name="Objective-Path">
      <value order="0">Objective Global Folder:Regulatory Decisions and Processes:Education and Services:Projects:Presentations:ASQA revised Standards Workshops:Livestream</value>
    </field>
    <field name="Objective-Parent">
      <value order="0">Livestream</value>
    </field>
    <field name="Objective-State">
      <value order="0">Published</value>
    </field>
    <field name="Objective-VersionId">
      <value order="0">vA6591288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qA728878</value>
    </field>
    <field name="Objective-Classification">
      <value order="0">Internal User Access</value>
    </field>
    <field name="Objective-Caveats">
      <value order="0"/>
    </field>
  </systemFields>
  <catalogues>
    <catalogue name="ASQA Document Type Catalogue" type="type" ori="id:cA12">
      <field name="Objective-ASQA Area Creating">
        <value order="0"/>
      </field>
      <field name="Objective-Description/Comment">
        <value order="0"/>
      </field>
      <field name="Objective-Network Date Modified">
        <value order="0"/>
      </field>
    </catalogue>
  </catalogues>
</metadata>
</file>

<file path=customXml/itemProps1.xml><?xml version="1.0" encoding="utf-8"?>
<ds:datastoreItem xmlns:ds="http://schemas.openxmlformats.org/officeDocument/2006/customXml" ds:itemID="{EFF9AD19-9FB9-43FC-A45F-824002C63220}">
  <ds:schemaRefs>
    <ds:schemaRef ds:uri="38a8f4e2-6b0f-4f12-a3e8-28912b710778"/>
    <ds:schemaRef ds:uri="6d77cc81-dcf7-4574-8e7d-fa149e7442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8461E43-0BB0-4059-97A2-CED1471F3C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0EC94C-F133-415E-81F7-A40A42622EEA}">
  <ds:schemaRefs>
    <ds:schemaRef ds:uri="38a8f4e2-6b0f-4f12-a3e8-28912b710778"/>
    <ds:schemaRef ds:uri="6d77cc81-dcf7-4574-8e7d-fa149e7442b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DD8C3B5D349746ACA8633941FF0DC2A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</TotalTime>
  <Words>1374</Words>
  <Application>Microsoft Office PowerPoint</Application>
  <PresentationFormat>Widescreen</PresentationFormat>
  <Paragraphs>268</Paragraphs>
  <Slides>45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Aptos</vt:lpstr>
      <vt:lpstr>Arial</vt:lpstr>
      <vt:lpstr>Arial Bold</vt:lpstr>
      <vt:lpstr>Calibri</vt:lpstr>
      <vt:lpstr>Canela Light</vt:lpstr>
      <vt:lpstr>Canela-Light</vt:lpstr>
      <vt:lpstr>Courier New</vt:lpstr>
      <vt:lpstr>Lato</vt:lpstr>
      <vt:lpstr>Times New Roman</vt:lpstr>
      <vt:lpstr>1_Office Theme</vt:lpstr>
      <vt:lpstr>3_Office Theme</vt:lpstr>
      <vt:lpstr> 2025 Standards – Insights  ASQA Webinar 28 November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insights from regulatory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Accessing help</vt:lpstr>
      <vt:lpstr>PowerPoint Presentation</vt:lpstr>
      <vt:lpstr>PowerPoint Presentation</vt:lpstr>
      <vt:lpstr>PowerPoint Presentation</vt:lpstr>
      <vt:lpstr>Frequently asked questions</vt:lpstr>
      <vt:lpstr>PowerPoint Presentation</vt:lpstr>
      <vt:lpstr>Useful tips for providers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- Charcoal</dc:title>
  <dc:creator>SMITH,Courtney</dc:creator>
  <cp:lastModifiedBy>CARUSO,Daniella</cp:lastModifiedBy>
  <cp:revision>4</cp:revision>
  <dcterms:created xsi:type="dcterms:W3CDTF">2022-05-05T01:56:28Z</dcterms:created>
  <dcterms:modified xsi:type="dcterms:W3CDTF">2025-12-18T01:49:18Z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d889eb-932f-4752-8739-64d25806ef64_Enabled">
    <vt:lpwstr>true</vt:lpwstr>
  </property>
  <property fmtid="{D5CDD505-2E9C-101B-9397-08002B2CF9AE}" pid="3" name="MSIP_Label_79d889eb-932f-4752-8739-64d25806ef64_SetDate">
    <vt:lpwstr>2022-05-05T07:14:43Z</vt:lpwstr>
  </property>
  <property fmtid="{D5CDD505-2E9C-101B-9397-08002B2CF9AE}" pid="4" name="MSIP_Label_79d889eb-932f-4752-8739-64d25806ef64_Method">
    <vt:lpwstr>Privileged</vt:lpwstr>
  </property>
  <property fmtid="{D5CDD505-2E9C-101B-9397-08002B2CF9AE}" pid="5" name="MSIP_Label_79d889eb-932f-4752-8739-64d25806ef64_Name">
    <vt:lpwstr>79d889eb-932f-4752-8739-64d25806ef64</vt:lpwstr>
  </property>
  <property fmtid="{D5CDD505-2E9C-101B-9397-08002B2CF9AE}" pid="6" name="MSIP_Label_79d889eb-932f-4752-8739-64d25806ef64_SiteId">
    <vt:lpwstr>dd0cfd15-4558-4b12-8bad-ea26984fc417</vt:lpwstr>
  </property>
  <property fmtid="{D5CDD505-2E9C-101B-9397-08002B2CF9AE}" pid="7" name="MSIP_Label_79d889eb-932f-4752-8739-64d25806ef64_ActionId">
    <vt:lpwstr>08c578ae-ad10-4677-bf75-5a08880f8937</vt:lpwstr>
  </property>
  <property fmtid="{D5CDD505-2E9C-101B-9397-08002B2CF9AE}" pid="8" name="MSIP_Label_79d889eb-932f-4752-8739-64d25806ef64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0x010100F76356FA9D04F04984B5F70351614144</vt:lpwstr>
  </property>
  <property fmtid="{D5CDD505-2E9C-101B-9397-08002B2CF9AE}" pid="11" name="Related Sitepage">
    <vt:lpwstr>132;#Document templates|b7792337-c21d-49d2-8340-1187a607ca4a</vt:lpwstr>
  </property>
  <property fmtid="{D5CDD505-2E9C-101B-9397-08002B2CF9AE}" pid="12" name="Objective-Id">
    <vt:lpwstr>A5727044</vt:lpwstr>
  </property>
  <property fmtid="{D5CDD505-2E9C-101B-9397-08002B2CF9AE}" pid="13" name="Objective-Title">
    <vt:lpwstr>ASQA Standards Information Webinar 27 June 2025 FINAL</vt:lpwstr>
  </property>
  <property fmtid="{D5CDD505-2E9C-101B-9397-08002B2CF9AE}" pid="14" name="Objective-Description">
    <vt:lpwstr>Workshop livestream </vt:lpwstr>
  </property>
  <property fmtid="{D5CDD505-2E9C-101B-9397-08002B2CF9AE}" pid="15" name="Objective-CreationStamp">
    <vt:filetime>2025-07-23T23:57:02Z</vt:filetime>
  </property>
  <property fmtid="{D5CDD505-2E9C-101B-9397-08002B2CF9AE}" pid="16" name="Objective-IsApproved">
    <vt:bool>false</vt:bool>
  </property>
  <property fmtid="{D5CDD505-2E9C-101B-9397-08002B2CF9AE}" pid="17" name="Objective-IsPublished">
    <vt:bool>true</vt:bool>
  </property>
  <property fmtid="{D5CDD505-2E9C-101B-9397-08002B2CF9AE}" pid="18" name="Objective-DatePublished">
    <vt:filetime>2025-07-23T23:57:02Z</vt:filetime>
  </property>
  <property fmtid="{D5CDD505-2E9C-101B-9397-08002B2CF9AE}" pid="19" name="Objective-ModificationStamp">
    <vt:filetime>2025-07-23T23:57:06Z</vt:filetime>
  </property>
  <property fmtid="{D5CDD505-2E9C-101B-9397-08002B2CF9AE}" pid="20" name="Objective-Owner">
    <vt:lpwstr>DENISON,Belinda</vt:lpwstr>
  </property>
  <property fmtid="{D5CDD505-2E9C-101B-9397-08002B2CF9AE}" pid="21" name="Objective-Path">
    <vt:lpwstr>Objective Global Folder:Regulatory Decisions and Processes:Education and Services:Projects:Presentations:ASQA revised Standards Workshops:Livestream:</vt:lpwstr>
  </property>
  <property fmtid="{D5CDD505-2E9C-101B-9397-08002B2CF9AE}" pid="22" name="Objective-Parent">
    <vt:lpwstr>Livestream</vt:lpwstr>
  </property>
  <property fmtid="{D5CDD505-2E9C-101B-9397-08002B2CF9AE}" pid="23" name="Objective-State">
    <vt:lpwstr>Published</vt:lpwstr>
  </property>
  <property fmtid="{D5CDD505-2E9C-101B-9397-08002B2CF9AE}" pid="24" name="Objective-VersionId">
    <vt:lpwstr>vA6591288</vt:lpwstr>
  </property>
  <property fmtid="{D5CDD505-2E9C-101B-9397-08002B2CF9AE}" pid="25" name="Objective-Version">
    <vt:lpwstr>1.0</vt:lpwstr>
  </property>
  <property fmtid="{D5CDD505-2E9C-101B-9397-08002B2CF9AE}" pid="26" name="Objective-VersionNumber">
    <vt:r8>1</vt:r8>
  </property>
  <property fmtid="{D5CDD505-2E9C-101B-9397-08002B2CF9AE}" pid="27" name="Objective-VersionComment">
    <vt:lpwstr>First version</vt:lpwstr>
  </property>
  <property fmtid="{D5CDD505-2E9C-101B-9397-08002B2CF9AE}" pid="28" name="Objective-FileNumber">
    <vt:lpwstr>qA728878</vt:lpwstr>
  </property>
  <property fmtid="{D5CDD505-2E9C-101B-9397-08002B2CF9AE}" pid="29" name="Objective-Classification">
    <vt:lpwstr>[Inherited - Internal User Access]</vt:lpwstr>
  </property>
  <property fmtid="{D5CDD505-2E9C-101B-9397-08002B2CF9AE}" pid="30" name="Objective-Caveats">
    <vt:lpwstr/>
  </property>
  <property fmtid="{D5CDD505-2E9C-101B-9397-08002B2CF9AE}" pid="31" name="Objective-ASQA Area Creating">
    <vt:lpwstr/>
  </property>
  <property fmtid="{D5CDD505-2E9C-101B-9397-08002B2CF9AE}" pid="32" name="Objective-Description/Comment">
    <vt:lpwstr/>
  </property>
  <property fmtid="{D5CDD505-2E9C-101B-9397-08002B2CF9AE}" pid="33" name="Objective-Network Date Modified">
    <vt:lpwstr/>
  </property>
  <property fmtid="{D5CDD505-2E9C-101B-9397-08002B2CF9AE}" pid="34" name="Objective-Comment">
    <vt:lpwstr>Workshop livestream </vt:lpwstr>
  </property>
</Properties>
</file>