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648" r:id="rId5"/>
  </p:sldMasterIdLst>
  <p:notesMasterIdLst>
    <p:notesMasterId r:id="rId42"/>
  </p:notesMasterIdLst>
  <p:sldIdLst>
    <p:sldId id="327" r:id="rId6"/>
    <p:sldId id="325" r:id="rId7"/>
    <p:sldId id="4189" r:id="rId8"/>
    <p:sldId id="4221" r:id="rId9"/>
    <p:sldId id="4266" r:id="rId10"/>
    <p:sldId id="4228" r:id="rId11"/>
    <p:sldId id="4260" r:id="rId12"/>
    <p:sldId id="4216" r:id="rId13"/>
    <p:sldId id="4170" r:id="rId14"/>
    <p:sldId id="4217" r:id="rId15"/>
    <p:sldId id="4262" r:id="rId16"/>
    <p:sldId id="4263" r:id="rId17"/>
    <p:sldId id="4272" r:id="rId18"/>
    <p:sldId id="4264" r:id="rId19"/>
    <p:sldId id="4220" r:id="rId20"/>
    <p:sldId id="4265" r:id="rId21"/>
    <p:sldId id="4244" r:id="rId22"/>
    <p:sldId id="4243" r:id="rId23"/>
    <p:sldId id="4180" r:id="rId24"/>
    <p:sldId id="4219" r:id="rId25"/>
    <p:sldId id="4267" r:id="rId26"/>
    <p:sldId id="4241" r:id="rId27"/>
    <p:sldId id="4268" r:id="rId28"/>
    <p:sldId id="4187" r:id="rId29"/>
    <p:sldId id="4251" r:id="rId30"/>
    <p:sldId id="4269" r:id="rId31"/>
    <p:sldId id="4247" r:id="rId32"/>
    <p:sldId id="4273" r:id="rId33"/>
    <p:sldId id="4274" r:id="rId34"/>
    <p:sldId id="4278" r:id="rId35"/>
    <p:sldId id="4280" r:id="rId36"/>
    <p:sldId id="4277" r:id="rId37"/>
    <p:sldId id="4281" r:id="rId38"/>
    <p:sldId id="4258" r:id="rId39"/>
    <p:sldId id="4169" r:id="rId40"/>
    <p:sldId id="273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D6A4F7-81E8-4A12-898C-6FB16D30BBD4}">
          <p14:sldIdLst>
            <p14:sldId id="327"/>
            <p14:sldId id="325"/>
            <p14:sldId id="4189"/>
            <p14:sldId id="4221"/>
            <p14:sldId id="4266"/>
          </p14:sldIdLst>
        </p14:section>
        <p14:section name="Overview of Revised Standards" id="{6ADC5095-E991-4C7A-94C5-180BBF34709B}">
          <p14:sldIdLst>
            <p14:sldId id="4228"/>
            <p14:sldId id="4260"/>
            <p14:sldId id="4216"/>
            <p14:sldId id="4170"/>
            <p14:sldId id="4217"/>
            <p14:sldId id="4262"/>
            <p14:sldId id="4263"/>
            <p14:sldId id="4272"/>
            <p14:sldId id="4264"/>
            <p14:sldId id="4220"/>
            <p14:sldId id="4265"/>
            <p14:sldId id="4244"/>
            <p14:sldId id="4243"/>
            <p14:sldId id="4180"/>
            <p14:sldId id="4219"/>
            <p14:sldId id="4267"/>
            <p14:sldId id="4241"/>
            <p14:sldId id="4268"/>
            <p14:sldId id="4187"/>
            <p14:sldId id="4251"/>
            <p14:sldId id="4269"/>
            <p14:sldId id="4247"/>
            <p14:sldId id="4273"/>
            <p14:sldId id="4274"/>
            <p14:sldId id="4278"/>
            <p14:sldId id="4280"/>
            <p14:sldId id="4277"/>
            <p14:sldId id="4281"/>
            <p14:sldId id="4258"/>
            <p14:sldId id="4169"/>
            <p14:sldId id="27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AC26400-BB68-E4BD-F5AA-305B70D19B6A}" name="CHHABRA,Sumeet" initials="CH" userId="S::sumeet.chhabra@asqa.gov.au::e205b4d8-51f4-4bfa-9766-e66ae33ef61c" providerId="AD"/>
  <p188:author id="{FAC08E1E-0682-AC1F-1575-C5DF89A78B38}" name="COX,Melinda" initials="MC" userId="S::Melinda.Cox@asqa.gov.au::36c8344d-95fe-4d55-8195-0a4e00b82ba6" providerId="AD"/>
  <p188:author id="{728EF24D-740A-E949-6D5D-D5217A8CDCA5}" name="HEARTFIELD,Frances" initials="H" userId="S::Frances.Heartfield@asqa.gov.au::ee9dd5f1-ecb2-4152-87b1-061f89b6838c" providerId="AD"/>
  <p188:author id="{4D7FA27C-71C5-E479-98BC-1FB0D32864AA}" name="DENISON,Belinda" initials="BD" userId="S::Belinda.Denison@asqa.gov.au::c8d027be-47e6-415a-bbfa-d3859f4f0e94" providerId="AD"/>
  <p188:author id="{B63D7E9B-BA2C-B60B-1D68-B9064F9E7CDC}" name="O'RILEY,Paige" initials="PO" userId="S::Paige.ORiley@asqa.gov.au::495856f0-c371-46a7-b27f-0cccf01fd8e8" providerId="AD"/>
  <p188:author id="{6FF3C0C2-FF81-3854-ADEB-4C11CE713486}" name="ROTTMANN,Kai" initials="" userId="S::Kai.Rottmann@asqa.gov.au::cece68c6-07cd-412f-9fab-eacd8b33053f" providerId="AD"/>
  <p188:author id="{040CD9F1-F3FC-2407-AF69-34B4017FC842}" name="GIVEN,Sharayne" initials="GI" userId="S::sharayne.given@asqa.gov.au::f3ad3ceb-3355-459a-83c7-7a7f6a1482e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FF00"/>
    <a:srgbClr val="1E212C"/>
    <a:srgbClr val="FFFFFF"/>
    <a:srgbClr val="2A78A8"/>
    <a:srgbClr val="AF0066"/>
    <a:srgbClr val="323747"/>
    <a:srgbClr val="005187"/>
    <a:srgbClr val="CCCDD1"/>
    <a:srgbClr val="EAEBEC"/>
    <a:srgbClr val="BD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89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microsoft.com/office/2018/10/relationships/authors" Target="author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presProps" Target="pres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207CAF-8CDF-4353-8EF1-B2652B13B3E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09FF75D-2D77-488F-8080-D189A845245F}">
      <dgm:prSet phldrT="[Text]"/>
      <dgm:spPr/>
      <dgm:t>
        <a:bodyPr/>
        <a:lstStyle/>
        <a:p>
          <a:r>
            <a:rPr lang="en-AU"/>
            <a:t>Maturing our regulatory approach</a:t>
          </a:r>
        </a:p>
      </dgm:t>
    </dgm:pt>
    <dgm:pt modelId="{B943FA17-493B-401C-92B2-CC39B7643724}" type="parTrans" cxnId="{D3CA0757-910A-468E-A85F-3EB549E8AAD9}">
      <dgm:prSet/>
      <dgm:spPr/>
      <dgm:t>
        <a:bodyPr/>
        <a:lstStyle/>
        <a:p>
          <a:endParaRPr lang="en-AU"/>
        </a:p>
      </dgm:t>
    </dgm:pt>
    <dgm:pt modelId="{AD426E6C-5AA4-4581-AD4C-4291921F72A1}" type="sibTrans" cxnId="{D3CA0757-910A-468E-A85F-3EB549E8AAD9}">
      <dgm:prSet/>
      <dgm:spPr/>
      <dgm:t>
        <a:bodyPr/>
        <a:lstStyle/>
        <a:p>
          <a:endParaRPr lang="en-AU"/>
        </a:p>
      </dgm:t>
    </dgm:pt>
    <dgm:pt modelId="{EB5E73B6-7A98-45F0-BF6A-0BCFE6F7EC63}">
      <dgm:prSet phldrT="[Text]"/>
      <dgm:spPr/>
      <dgm:t>
        <a:bodyPr/>
        <a:lstStyle/>
        <a:p>
          <a:r>
            <a:rPr lang="en-AU"/>
            <a:t>Maturing our assessment approach</a:t>
          </a:r>
        </a:p>
      </dgm:t>
    </dgm:pt>
    <dgm:pt modelId="{75CE2EC5-D9BE-4908-ADD5-81C7C6E96544}" type="parTrans" cxnId="{985CC4A7-8BBD-49EA-8516-0ECE258751E1}">
      <dgm:prSet/>
      <dgm:spPr/>
      <dgm:t>
        <a:bodyPr/>
        <a:lstStyle/>
        <a:p>
          <a:endParaRPr lang="en-AU"/>
        </a:p>
      </dgm:t>
    </dgm:pt>
    <dgm:pt modelId="{4EEC3FE2-7784-4328-A4BC-7AD53BBD41BB}" type="sibTrans" cxnId="{985CC4A7-8BBD-49EA-8516-0ECE258751E1}">
      <dgm:prSet/>
      <dgm:spPr/>
      <dgm:t>
        <a:bodyPr/>
        <a:lstStyle/>
        <a:p>
          <a:endParaRPr lang="en-AU"/>
        </a:p>
      </dgm:t>
    </dgm:pt>
    <dgm:pt modelId="{A5C13768-8BF4-4765-90EC-3B79BC81CFE3}">
      <dgm:prSet phldrT="[Text]"/>
      <dgm:spPr/>
      <dgm:t>
        <a:bodyPr/>
        <a:lstStyle/>
        <a:p>
          <a:r>
            <a:rPr lang="en-AU"/>
            <a:t>Varied regulatory activities</a:t>
          </a:r>
        </a:p>
      </dgm:t>
    </dgm:pt>
    <dgm:pt modelId="{18443E66-34ED-4B6F-B6EB-3DD7E378F768}" type="parTrans" cxnId="{CD903877-1985-48E5-889B-9E63D0BB7FA3}">
      <dgm:prSet/>
      <dgm:spPr/>
      <dgm:t>
        <a:bodyPr/>
        <a:lstStyle/>
        <a:p>
          <a:endParaRPr lang="en-AU"/>
        </a:p>
      </dgm:t>
    </dgm:pt>
    <dgm:pt modelId="{75DC31DD-16BA-4C19-8561-4C1046829D52}" type="sibTrans" cxnId="{CD903877-1985-48E5-889B-9E63D0BB7FA3}">
      <dgm:prSet/>
      <dgm:spPr/>
      <dgm:t>
        <a:bodyPr/>
        <a:lstStyle/>
        <a:p>
          <a:endParaRPr lang="en-AU"/>
        </a:p>
      </dgm:t>
    </dgm:pt>
    <dgm:pt modelId="{0CDFC073-3370-42AE-9EC5-BDB41C1B4C8D}">
      <dgm:prSet phldrT="[Text]"/>
      <dgm:spPr/>
      <dgm:t>
        <a:bodyPr/>
        <a:lstStyle/>
        <a:p>
          <a:r>
            <a:rPr lang="en-AU"/>
            <a:t>More education &amp; engagement</a:t>
          </a:r>
        </a:p>
      </dgm:t>
    </dgm:pt>
    <dgm:pt modelId="{D33E1FAB-891D-408F-95C3-DBB5BA943D4B}" type="parTrans" cxnId="{F250AC37-ACCF-4613-A35D-FEE229303EEF}">
      <dgm:prSet/>
      <dgm:spPr/>
      <dgm:t>
        <a:bodyPr/>
        <a:lstStyle/>
        <a:p>
          <a:endParaRPr lang="en-AU"/>
        </a:p>
      </dgm:t>
    </dgm:pt>
    <dgm:pt modelId="{F1F50CB9-AF42-479D-9A4C-D9FD167FA54D}" type="sibTrans" cxnId="{F250AC37-ACCF-4613-A35D-FEE229303EEF}">
      <dgm:prSet/>
      <dgm:spPr/>
      <dgm:t>
        <a:bodyPr/>
        <a:lstStyle/>
        <a:p>
          <a:endParaRPr lang="en-AU"/>
        </a:p>
      </dgm:t>
    </dgm:pt>
    <dgm:pt modelId="{27713E2D-5EA9-4064-A413-7D0CD40B1922}">
      <dgm:prSet phldrT="[Text]"/>
      <dgm:spPr/>
      <dgm:t>
        <a:bodyPr/>
        <a:lstStyle/>
        <a:p>
          <a:r>
            <a:rPr lang="en-AU">
              <a:latin typeface="+mn-lt"/>
            </a:rPr>
            <a:t>More clear &amp; transparent</a:t>
          </a:r>
        </a:p>
      </dgm:t>
    </dgm:pt>
    <dgm:pt modelId="{BA79BB60-FF18-4EF7-9273-0782993CE232}" type="parTrans" cxnId="{A3E334D2-93A9-46E6-B402-2F09109430B1}">
      <dgm:prSet/>
      <dgm:spPr/>
      <dgm:t>
        <a:bodyPr/>
        <a:lstStyle/>
        <a:p>
          <a:endParaRPr lang="en-AU"/>
        </a:p>
      </dgm:t>
    </dgm:pt>
    <dgm:pt modelId="{662B163D-FF3D-4DE7-8089-2DE9E9CE85FF}" type="sibTrans" cxnId="{A3E334D2-93A9-46E6-B402-2F09109430B1}">
      <dgm:prSet/>
      <dgm:spPr/>
      <dgm:t>
        <a:bodyPr/>
        <a:lstStyle/>
        <a:p>
          <a:endParaRPr lang="en-AU"/>
        </a:p>
      </dgm:t>
    </dgm:pt>
    <dgm:pt modelId="{EC840EFC-2E9D-4361-BC43-635F50787627}">
      <dgm:prSet phldrT="[Text]"/>
      <dgm:spPr/>
      <dgm:t>
        <a:bodyPr/>
        <a:lstStyle/>
        <a:p>
          <a:r>
            <a:rPr lang="en-AU">
              <a:latin typeface="+mn-lt"/>
            </a:rPr>
            <a:t>More efficient</a:t>
          </a:r>
        </a:p>
      </dgm:t>
    </dgm:pt>
    <dgm:pt modelId="{1FED8A16-297A-4230-BD5B-A93E921906AD}" type="parTrans" cxnId="{068F17FC-5519-4E0B-9F91-1CA71EE2341A}">
      <dgm:prSet/>
      <dgm:spPr/>
      <dgm:t>
        <a:bodyPr/>
        <a:lstStyle/>
        <a:p>
          <a:endParaRPr lang="en-AU"/>
        </a:p>
      </dgm:t>
    </dgm:pt>
    <dgm:pt modelId="{198E15A8-CB6C-49EF-AEE0-2C43FA2880DE}" type="sibTrans" cxnId="{068F17FC-5519-4E0B-9F91-1CA71EE2341A}">
      <dgm:prSet/>
      <dgm:spPr/>
      <dgm:t>
        <a:bodyPr/>
        <a:lstStyle/>
        <a:p>
          <a:endParaRPr lang="en-AU"/>
        </a:p>
      </dgm:t>
    </dgm:pt>
    <dgm:pt modelId="{081BE04D-61AF-48A5-9F9B-A246CA851353}">
      <dgm:prSet phldrT="[Text]"/>
      <dgm:spPr/>
      <dgm:t>
        <a:bodyPr/>
        <a:lstStyle/>
        <a:p>
          <a:pPr rtl="0"/>
          <a:r>
            <a:rPr lang="en-AU">
              <a:latin typeface="+mn-lt"/>
            </a:rPr>
            <a:t>Address areas of feedback overall</a:t>
          </a:r>
        </a:p>
      </dgm:t>
    </dgm:pt>
    <dgm:pt modelId="{5C118E48-2C0E-40D2-88F8-15585F1E6FD7}" type="parTrans" cxnId="{4352723B-04D8-4F8E-B457-8C524A135F39}">
      <dgm:prSet/>
      <dgm:spPr/>
      <dgm:t>
        <a:bodyPr/>
        <a:lstStyle/>
        <a:p>
          <a:endParaRPr lang="en-AU"/>
        </a:p>
      </dgm:t>
    </dgm:pt>
    <dgm:pt modelId="{21AE6901-F03D-4E05-9636-614E5519B24C}" type="sibTrans" cxnId="{4352723B-04D8-4F8E-B457-8C524A135F39}">
      <dgm:prSet/>
      <dgm:spPr/>
      <dgm:t>
        <a:bodyPr/>
        <a:lstStyle/>
        <a:p>
          <a:endParaRPr lang="en-AU"/>
        </a:p>
      </dgm:t>
    </dgm:pt>
    <dgm:pt modelId="{2BA0E491-E393-443D-9DB1-5DC80D01A2A3}">
      <dgm:prSet phldrT="[Text]"/>
      <dgm:spPr/>
      <dgm:t>
        <a:bodyPr/>
        <a:lstStyle/>
        <a:p>
          <a:r>
            <a:rPr lang="en-AU">
              <a:latin typeface="+mn-lt"/>
            </a:rPr>
            <a:t>More consistent</a:t>
          </a:r>
        </a:p>
      </dgm:t>
    </dgm:pt>
    <dgm:pt modelId="{77DBFB6B-6F0B-458B-A726-5E03AE1AF605}" type="parTrans" cxnId="{C784CD02-111E-4136-B8A5-1D0B893C284D}">
      <dgm:prSet/>
      <dgm:spPr/>
      <dgm:t>
        <a:bodyPr/>
        <a:lstStyle/>
        <a:p>
          <a:endParaRPr lang="en-AU"/>
        </a:p>
      </dgm:t>
    </dgm:pt>
    <dgm:pt modelId="{0D21197E-B191-4DD8-8DD2-36D1B7E9C1BF}" type="sibTrans" cxnId="{C784CD02-111E-4136-B8A5-1D0B893C284D}">
      <dgm:prSet/>
      <dgm:spPr/>
      <dgm:t>
        <a:bodyPr/>
        <a:lstStyle/>
        <a:p>
          <a:endParaRPr lang="en-AU"/>
        </a:p>
      </dgm:t>
    </dgm:pt>
    <dgm:pt modelId="{C1A257A1-D2E9-48CF-8B5B-A7B494885A23}">
      <dgm:prSet phldrT="[Text]"/>
      <dgm:spPr/>
      <dgm:t>
        <a:bodyPr/>
        <a:lstStyle/>
        <a:p>
          <a:r>
            <a:rPr lang="en-AU">
              <a:latin typeface="+mn-lt"/>
            </a:rPr>
            <a:t>Adopting the outcomes based approach</a:t>
          </a:r>
        </a:p>
      </dgm:t>
    </dgm:pt>
    <dgm:pt modelId="{7D72D297-EB90-4D55-8F74-5BD4FC813433}" type="parTrans" cxnId="{F9598A54-A873-4BEE-94EE-93745362E687}">
      <dgm:prSet/>
      <dgm:spPr/>
      <dgm:t>
        <a:bodyPr/>
        <a:lstStyle/>
        <a:p>
          <a:endParaRPr lang="en-AU"/>
        </a:p>
      </dgm:t>
    </dgm:pt>
    <dgm:pt modelId="{DCBB056D-4A4D-45EE-81D9-9D0874F59DA0}" type="sibTrans" cxnId="{F9598A54-A873-4BEE-94EE-93745362E687}">
      <dgm:prSet/>
      <dgm:spPr/>
      <dgm:t>
        <a:bodyPr/>
        <a:lstStyle/>
        <a:p>
          <a:endParaRPr lang="en-AU"/>
        </a:p>
      </dgm:t>
    </dgm:pt>
    <dgm:pt modelId="{989F6CDF-41EA-4C75-AF75-90A068EF0F4F}" type="pres">
      <dgm:prSet presAssocID="{BC207CAF-8CDF-4353-8EF1-B2652B13B3EB}" presName="linear" presStyleCnt="0">
        <dgm:presLayoutVars>
          <dgm:dir/>
          <dgm:animLvl val="lvl"/>
          <dgm:resizeHandles val="exact"/>
        </dgm:presLayoutVars>
      </dgm:prSet>
      <dgm:spPr/>
    </dgm:pt>
    <dgm:pt modelId="{CF17362D-64D4-403D-ABF4-D0E57FED8918}" type="pres">
      <dgm:prSet presAssocID="{409FF75D-2D77-488F-8080-D189A845245F}" presName="parentLin" presStyleCnt="0"/>
      <dgm:spPr/>
    </dgm:pt>
    <dgm:pt modelId="{87662EB3-289C-42C7-B128-82D90B78CF07}" type="pres">
      <dgm:prSet presAssocID="{409FF75D-2D77-488F-8080-D189A845245F}" presName="parentLeftMargin" presStyleLbl="node1" presStyleIdx="0" presStyleCnt="2"/>
      <dgm:spPr/>
    </dgm:pt>
    <dgm:pt modelId="{4F455D30-D55C-4B6A-AE0C-1713E94CDF63}" type="pres">
      <dgm:prSet presAssocID="{409FF75D-2D77-488F-8080-D189A845245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318FA70-74CB-4717-A2A6-1396008B1217}" type="pres">
      <dgm:prSet presAssocID="{409FF75D-2D77-488F-8080-D189A845245F}" presName="negativeSpace" presStyleCnt="0"/>
      <dgm:spPr/>
    </dgm:pt>
    <dgm:pt modelId="{892F02CF-ECD1-432B-8924-42F85424CB48}" type="pres">
      <dgm:prSet presAssocID="{409FF75D-2D77-488F-8080-D189A845245F}" presName="childText" presStyleLbl="conFgAcc1" presStyleIdx="0" presStyleCnt="2">
        <dgm:presLayoutVars>
          <dgm:bulletEnabled val="1"/>
        </dgm:presLayoutVars>
      </dgm:prSet>
      <dgm:spPr/>
    </dgm:pt>
    <dgm:pt modelId="{08B7253F-0DC4-480D-842B-A151213A3409}" type="pres">
      <dgm:prSet presAssocID="{AD426E6C-5AA4-4581-AD4C-4291921F72A1}" presName="spaceBetweenRectangles" presStyleCnt="0"/>
      <dgm:spPr/>
    </dgm:pt>
    <dgm:pt modelId="{FFF0B00E-4F15-40E0-BAD3-A7CDCF6FEEA3}" type="pres">
      <dgm:prSet presAssocID="{EB5E73B6-7A98-45F0-BF6A-0BCFE6F7EC63}" presName="parentLin" presStyleCnt="0"/>
      <dgm:spPr/>
    </dgm:pt>
    <dgm:pt modelId="{E1A28820-8412-41E8-8671-84BFBF7E9692}" type="pres">
      <dgm:prSet presAssocID="{EB5E73B6-7A98-45F0-BF6A-0BCFE6F7EC63}" presName="parentLeftMargin" presStyleLbl="node1" presStyleIdx="0" presStyleCnt="2"/>
      <dgm:spPr/>
    </dgm:pt>
    <dgm:pt modelId="{3790EACE-3FEB-48B8-B8CF-870058414B13}" type="pres">
      <dgm:prSet presAssocID="{EB5E73B6-7A98-45F0-BF6A-0BCFE6F7EC63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D2353A1-BB64-4AA4-89B4-77B5FBCF37B9}" type="pres">
      <dgm:prSet presAssocID="{EB5E73B6-7A98-45F0-BF6A-0BCFE6F7EC63}" presName="negativeSpace" presStyleCnt="0"/>
      <dgm:spPr/>
    </dgm:pt>
    <dgm:pt modelId="{FD96AD07-DDCB-44A8-8957-FD00EF6F3EAE}" type="pres">
      <dgm:prSet presAssocID="{EB5E73B6-7A98-45F0-BF6A-0BCFE6F7EC63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C784CD02-111E-4136-B8A5-1D0B893C284D}" srcId="{EB5E73B6-7A98-45F0-BF6A-0BCFE6F7EC63}" destId="{2BA0E491-E393-443D-9DB1-5DC80D01A2A3}" srcOrd="2" destOrd="0" parTransId="{77DBFB6B-6F0B-458B-A726-5E03AE1AF605}" sibTransId="{0D21197E-B191-4DD8-8DD2-36D1B7E9C1BF}"/>
    <dgm:cxn modelId="{6B622910-FA56-4D4D-ABE1-73566FFF4F71}" type="presOf" srcId="{2BA0E491-E393-443D-9DB1-5DC80D01A2A3}" destId="{FD96AD07-DDCB-44A8-8957-FD00EF6F3EAE}" srcOrd="0" destOrd="2" presId="urn:microsoft.com/office/officeart/2005/8/layout/list1"/>
    <dgm:cxn modelId="{9C87E723-83C4-4673-B378-1456EAD7C114}" type="presOf" srcId="{409FF75D-2D77-488F-8080-D189A845245F}" destId="{87662EB3-289C-42C7-B128-82D90B78CF07}" srcOrd="0" destOrd="0" presId="urn:microsoft.com/office/officeart/2005/8/layout/list1"/>
    <dgm:cxn modelId="{CD9D2B2A-80DA-47F5-90D5-263118BBFF2A}" type="presOf" srcId="{081BE04D-61AF-48A5-9F9B-A246CA851353}" destId="{FD96AD07-DDCB-44A8-8957-FD00EF6F3EAE}" srcOrd="0" destOrd="4" presId="urn:microsoft.com/office/officeart/2005/8/layout/list1"/>
    <dgm:cxn modelId="{5EFA9933-3F1A-4D47-A245-E01672B2B506}" type="presOf" srcId="{BC207CAF-8CDF-4353-8EF1-B2652B13B3EB}" destId="{989F6CDF-41EA-4C75-AF75-90A068EF0F4F}" srcOrd="0" destOrd="0" presId="urn:microsoft.com/office/officeart/2005/8/layout/list1"/>
    <dgm:cxn modelId="{F250AC37-ACCF-4613-A35D-FEE229303EEF}" srcId="{409FF75D-2D77-488F-8080-D189A845245F}" destId="{0CDFC073-3370-42AE-9EC5-BDB41C1B4C8D}" srcOrd="1" destOrd="0" parTransId="{D33E1FAB-891D-408F-95C3-DBB5BA943D4B}" sibTransId="{F1F50CB9-AF42-479D-9A4C-D9FD167FA54D}"/>
    <dgm:cxn modelId="{4352723B-04D8-4F8E-B457-8C524A135F39}" srcId="{EB5E73B6-7A98-45F0-BF6A-0BCFE6F7EC63}" destId="{081BE04D-61AF-48A5-9F9B-A246CA851353}" srcOrd="4" destOrd="0" parTransId="{5C118E48-2C0E-40D2-88F8-15585F1E6FD7}" sibTransId="{21AE6901-F03D-4E05-9636-614E5519B24C}"/>
    <dgm:cxn modelId="{C541015D-6B8D-43DF-95D9-2D214A093052}" type="presOf" srcId="{0CDFC073-3370-42AE-9EC5-BDB41C1B4C8D}" destId="{892F02CF-ECD1-432B-8924-42F85424CB48}" srcOrd="0" destOrd="1" presId="urn:microsoft.com/office/officeart/2005/8/layout/list1"/>
    <dgm:cxn modelId="{05FE1360-8162-4744-8C39-4241713998EF}" type="presOf" srcId="{C1A257A1-D2E9-48CF-8B5B-A7B494885A23}" destId="{FD96AD07-DDCB-44A8-8957-FD00EF6F3EAE}" srcOrd="0" destOrd="3" presId="urn:microsoft.com/office/officeart/2005/8/layout/list1"/>
    <dgm:cxn modelId="{906AAC42-0E05-41DD-A8D1-F69A81A5E624}" type="presOf" srcId="{EB5E73B6-7A98-45F0-BF6A-0BCFE6F7EC63}" destId="{3790EACE-3FEB-48B8-B8CF-870058414B13}" srcOrd="1" destOrd="0" presId="urn:microsoft.com/office/officeart/2005/8/layout/list1"/>
    <dgm:cxn modelId="{A1AE0A47-0378-4364-9631-42A594B35AAB}" type="presOf" srcId="{27713E2D-5EA9-4064-A413-7D0CD40B1922}" destId="{FD96AD07-DDCB-44A8-8957-FD00EF6F3EAE}" srcOrd="0" destOrd="0" presId="urn:microsoft.com/office/officeart/2005/8/layout/list1"/>
    <dgm:cxn modelId="{04C43B53-9F8F-4351-8010-6027DF926529}" type="presOf" srcId="{409FF75D-2D77-488F-8080-D189A845245F}" destId="{4F455D30-D55C-4B6A-AE0C-1713E94CDF63}" srcOrd="1" destOrd="0" presId="urn:microsoft.com/office/officeart/2005/8/layout/list1"/>
    <dgm:cxn modelId="{F9598A54-A873-4BEE-94EE-93745362E687}" srcId="{EB5E73B6-7A98-45F0-BF6A-0BCFE6F7EC63}" destId="{C1A257A1-D2E9-48CF-8B5B-A7B494885A23}" srcOrd="3" destOrd="0" parTransId="{7D72D297-EB90-4D55-8F74-5BD4FC813433}" sibTransId="{DCBB056D-4A4D-45EE-81D9-9D0874F59DA0}"/>
    <dgm:cxn modelId="{D3CA0757-910A-468E-A85F-3EB549E8AAD9}" srcId="{BC207CAF-8CDF-4353-8EF1-B2652B13B3EB}" destId="{409FF75D-2D77-488F-8080-D189A845245F}" srcOrd="0" destOrd="0" parTransId="{B943FA17-493B-401C-92B2-CC39B7643724}" sibTransId="{AD426E6C-5AA4-4581-AD4C-4291921F72A1}"/>
    <dgm:cxn modelId="{CD903877-1985-48E5-889B-9E63D0BB7FA3}" srcId="{409FF75D-2D77-488F-8080-D189A845245F}" destId="{A5C13768-8BF4-4765-90EC-3B79BC81CFE3}" srcOrd="0" destOrd="0" parTransId="{18443E66-34ED-4B6F-B6EB-3DD7E378F768}" sibTransId="{75DC31DD-16BA-4C19-8561-4C1046829D52}"/>
    <dgm:cxn modelId="{7A6CF784-3378-4362-864F-B989E4D7D6C0}" type="presOf" srcId="{EC840EFC-2E9D-4361-BC43-635F50787627}" destId="{FD96AD07-DDCB-44A8-8957-FD00EF6F3EAE}" srcOrd="0" destOrd="1" presId="urn:microsoft.com/office/officeart/2005/8/layout/list1"/>
    <dgm:cxn modelId="{985CC4A7-8BBD-49EA-8516-0ECE258751E1}" srcId="{BC207CAF-8CDF-4353-8EF1-B2652B13B3EB}" destId="{EB5E73B6-7A98-45F0-BF6A-0BCFE6F7EC63}" srcOrd="1" destOrd="0" parTransId="{75CE2EC5-D9BE-4908-ADD5-81C7C6E96544}" sibTransId="{4EEC3FE2-7784-4328-A4BC-7AD53BBD41BB}"/>
    <dgm:cxn modelId="{EA0923D0-422F-4225-BC07-63FDA77A930E}" type="presOf" srcId="{EB5E73B6-7A98-45F0-BF6A-0BCFE6F7EC63}" destId="{E1A28820-8412-41E8-8671-84BFBF7E9692}" srcOrd="0" destOrd="0" presId="urn:microsoft.com/office/officeart/2005/8/layout/list1"/>
    <dgm:cxn modelId="{A3E334D2-93A9-46E6-B402-2F09109430B1}" srcId="{EB5E73B6-7A98-45F0-BF6A-0BCFE6F7EC63}" destId="{27713E2D-5EA9-4064-A413-7D0CD40B1922}" srcOrd="0" destOrd="0" parTransId="{BA79BB60-FF18-4EF7-9273-0782993CE232}" sibTransId="{662B163D-FF3D-4DE7-8089-2DE9E9CE85FF}"/>
    <dgm:cxn modelId="{CC106FD2-776A-453C-9BB0-6234E4C273B3}" type="presOf" srcId="{A5C13768-8BF4-4765-90EC-3B79BC81CFE3}" destId="{892F02CF-ECD1-432B-8924-42F85424CB48}" srcOrd="0" destOrd="0" presId="urn:microsoft.com/office/officeart/2005/8/layout/list1"/>
    <dgm:cxn modelId="{068F17FC-5519-4E0B-9F91-1CA71EE2341A}" srcId="{EB5E73B6-7A98-45F0-BF6A-0BCFE6F7EC63}" destId="{EC840EFC-2E9D-4361-BC43-635F50787627}" srcOrd="1" destOrd="0" parTransId="{1FED8A16-297A-4230-BD5B-A93E921906AD}" sibTransId="{198E15A8-CB6C-49EF-AEE0-2C43FA2880DE}"/>
    <dgm:cxn modelId="{E717123C-CCE5-4E61-9E31-4F148A286DC5}" type="presParOf" srcId="{989F6CDF-41EA-4C75-AF75-90A068EF0F4F}" destId="{CF17362D-64D4-403D-ABF4-D0E57FED8918}" srcOrd="0" destOrd="0" presId="urn:microsoft.com/office/officeart/2005/8/layout/list1"/>
    <dgm:cxn modelId="{1ECA5878-9706-4540-B0A3-077E1AD10B31}" type="presParOf" srcId="{CF17362D-64D4-403D-ABF4-D0E57FED8918}" destId="{87662EB3-289C-42C7-B128-82D90B78CF07}" srcOrd="0" destOrd="0" presId="urn:microsoft.com/office/officeart/2005/8/layout/list1"/>
    <dgm:cxn modelId="{5025130A-AC1A-4EEC-93C3-05D4A9C5B867}" type="presParOf" srcId="{CF17362D-64D4-403D-ABF4-D0E57FED8918}" destId="{4F455D30-D55C-4B6A-AE0C-1713E94CDF63}" srcOrd="1" destOrd="0" presId="urn:microsoft.com/office/officeart/2005/8/layout/list1"/>
    <dgm:cxn modelId="{17DE6D6C-4EBA-4A9D-94FA-51033A1BF8D5}" type="presParOf" srcId="{989F6CDF-41EA-4C75-AF75-90A068EF0F4F}" destId="{1318FA70-74CB-4717-A2A6-1396008B1217}" srcOrd="1" destOrd="0" presId="urn:microsoft.com/office/officeart/2005/8/layout/list1"/>
    <dgm:cxn modelId="{A8EBDBD9-875A-4FE6-9A39-8B7D73CABA0B}" type="presParOf" srcId="{989F6CDF-41EA-4C75-AF75-90A068EF0F4F}" destId="{892F02CF-ECD1-432B-8924-42F85424CB48}" srcOrd="2" destOrd="0" presId="urn:microsoft.com/office/officeart/2005/8/layout/list1"/>
    <dgm:cxn modelId="{B64FC290-F26E-424C-B601-A60C4CF50364}" type="presParOf" srcId="{989F6CDF-41EA-4C75-AF75-90A068EF0F4F}" destId="{08B7253F-0DC4-480D-842B-A151213A3409}" srcOrd="3" destOrd="0" presId="urn:microsoft.com/office/officeart/2005/8/layout/list1"/>
    <dgm:cxn modelId="{5B2EE603-6FB9-4E3E-BF1D-4722E1484821}" type="presParOf" srcId="{989F6CDF-41EA-4C75-AF75-90A068EF0F4F}" destId="{FFF0B00E-4F15-40E0-BAD3-A7CDCF6FEEA3}" srcOrd="4" destOrd="0" presId="urn:microsoft.com/office/officeart/2005/8/layout/list1"/>
    <dgm:cxn modelId="{64911CBE-E33F-4C8E-847A-4937BF974EC1}" type="presParOf" srcId="{FFF0B00E-4F15-40E0-BAD3-A7CDCF6FEEA3}" destId="{E1A28820-8412-41E8-8671-84BFBF7E9692}" srcOrd="0" destOrd="0" presId="urn:microsoft.com/office/officeart/2005/8/layout/list1"/>
    <dgm:cxn modelId="{B5510845-C5D3-4CF5-BB30-65690AB2FC37}" type="presParOf" srcId="{FFF0B00E-4F15-40E0-BAD3-A7CDCF6FEEA3}" destId="{3790EACE-3FEB-48B8-B8CF-870058414B13}" srcOrd="1" destOrd="0" presId="urn:microsoft.com/office/officeart/2005/8/layout/list1"/>
    <dgm:cxn modelId="{33542232-3644-4AE1-94B3-680BE1ECF667}" type="presParOf" srcId="{989F6CDF-41EA-4C75-AF75-90A068EF0F4F}" destId="{ED2353A1-BB64-4AA4-89B4-77B5FBCF37B9}" srcOrd="5" destOrd="0" presId="urn:microsoft.com/office/officeart/2005/8/layout/list1"/>
    <dgm:cxn modelId="{612A6EFF-75EC-4D60-8EA8-3D0A00FA61F3}" type="presParOf" srcId="{989F6CDF-41EA-4C75-AF75-90A068EF0F4F}" destId="{FD96AD07-DDCB-44A8-8957-FD00EF6F3EA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7E5EF5-7942-4240-BA34-E5BCF204B12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514F915B-F0AF-4454-BA7D-7F0C52ADC7DB}">
      <dgm:prSet phldrT="[Text]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AU"/>
            <a:t>Trigger</a:t>
          </a:r>
        </a:p>
      </dgm:t>
    </dgm:pt>
    <dgm:pt modelId="{529843A0-232F-4C0C-BC1F-443E789602AA}" type="parTrans" cxnId="{04FCF900-EF1F-4772-AD1B-5B3C2A8A01BA}">
      <dgm:prSet/>
      <dgm:spPr/>
      <dgm:t>
        <a:bodyPr/>
        <a:lstStyle/>
        <a:p>
          <a:endParaRPr lang="en-AU"/>
        </a:p>
      </dgm:t>
    </dgm:pt>
    <dgm:pt modelId="{EAB9BC74-5067-41E0-8D5E-034B131F3279}" type="sibTrans" cxnId="{04FCF900-EF1F-4772-AD1B-5B3C2A8A01BA}">
      <dgm:prSet/>
      <dgm:spPr>
        <a:solidFill>
          <a:schemeClr val="accent2"/>
        </a:solidFill>
      </dgm:spPr>
      <dgm:t>
        <a:bodyPr/>
        <a:lstStyle/>
        <a:p>
          <a:endParaRPr lang="en-AU"/>
        </a:p>
      </dgm:t>
    </dgm:pt>
    <dgm:pt modelId="{75D76ADF-EA9F-4F0E-8C16-87836A3A333A}">
      <dgm:prSet phldrT="[Text]"/>
      <dgm:spPr>
        <a:solidFill>
          <a:schemeClr val="accent3"/>
        </a:solidFill>
        <a:ln>
          <a:noFill/>
        </a:ln>
      </dgm:spPr>
      <dgm:t>
        <a:bodyPr/>
        <a:lstStyle/>
        <a:p>
          <a:r>
            <a:rPr lang="en-AU"/>
            <a:t>Plan</a:t>
          </a:r>
        </a:p>
      </dgm:t>
    </dgm:pt>
    <dgm:pt modelId="{E7508BE7-FEE7-491E-A565-B74F4DD4B4FA}" type="parTrans" cxnId="{C8F87B28-06C9-4E8C-BDBB-782C2C22FBD9}">
      <dgm:prSet/>
      <dgm:spPr/>
      <dgm:t>
        <a:bodyPr/>
        <a:lstStyle/>
        <a:p>
          <a:endParaRPr lang="en-AU"/>
        </a:p>
      </dgm:t>
    </dgm:pt>
    <dgm:pt modelId="{C60DD182-8D54-49D8-8CB5-91D5BA448711}" type="sibTrans" cxnId="{C8F87B28-06C9-4E8C-BDBB-782C2C22FBD9}">
      <dgm:prSet/>
      <dgm:spPr>
        <a:solidFill>
          <a:schemeClr val="accent3"/>
        </a:solidFill>
      </dgm:spPr>
      <dgm:t>
        <a:bodyPr/>
        <a:lstStyle/>
        <a:p>
          <a:endParaRPr lang="en-AU"/>
        </a:p>
      </dgm:t>
    </dgm:pt>
    <dgm:pt modelId="{1ADD2014-EBCC-41FE-A911-2E2BAB4AE10E}">
      <dgm:prSet phldrT="[Text]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AU"/>
            <a:t>Assess</a:t>
          </a:r>
        </a:p>
      </dgm:t>
    </dgm:pt>
    <dgm:pt modelId="{0E5BD9DB-3D38-4883-8024-9DB54DF80AE2}" type="parTrans" cxnId="{F6F07DB7-95E9-4DED-B551-77F233C04806}">
      <dgm:prSet/>
      <dgm:spPr/>
      <dgm:t>
        <a:bodyPr/>
        <a:lstStyle/>
        <a:p>
          <a:endParaRPr lang="en-AU"/>
        </a:p>
      </dgm:t>
    </dgm:pt>
    <dgm:pt modelId="{C48E85D8-08C0-4984-84F8-8C15FCB002FC}" type="sibTrans" cxnId="{F6F07DB7-95E9-4DED-B551-77F233C04806}">
      <dgm:prSet/>
      <dgm:spPr>
        <a:solidFill>
          <a:schemeClr val="accent4"/>
        </a:solidFill>
      </dgm:spPr>
      <dgm:t>
        <a:bodyPr/>
        <a:lstStyle/>
        <a:p>
          <a:endParaRPr lang="en-AU"/>
        </a:p>
      </dgm:t>
    </dgm:pt>
    <dgm:pt modelId="{A31622C4-1889-4D44-BBD9-0A2B2EF6263A}">
      <dgm:prSet phldrT="[Text]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AU"/>
            <a:t>Complete</a:t>
          </a:r>
        </a:p>
      </dgm:t>
    </dgm:pt>
    <dgm:pt modelId="{5534E140-4D28-407B-B4F8-197E77CF9788}" type="parTrans" cxnId="{90605652-BEE4-4C0C-8B75-FDEE3B7B4048}">
      <dgm:prSet/>
      <dgm:spPr/>
      <dgm:t>
        <a:bodyPr/>
        <a:lstStyle/>
        <a:p>
          <a:endParaRPr lang="en-AU"/>
        </a:p>
      </dgm:t>
    </dgm:pt>
    <dgm:pt modelId="{44A9B64C-17C5-4939-93EC-41E3A2469269}" type="sibTrans" cxnId="{90605652-BEE4-4C0C-8B75-FDEE3B7B4048}">
      <dgm:prSet/>
      <dgm:spPr/>
      <dgm:t>
        <a:bodyPr/>
        <a:lstStyle/>
        <a:p>
          <a:endParaRPr lang="en-AU"/>
        </a:p>
      </dgm:t>
    </dgm:pt>
    <dgm:pt modelId="{E62C21D1-5BA7-469E-8FBE-CBB1F5D9FD67}" type="pres">
      <dgm:prSet presAssocID="{2B7E5EF5-7942-4240-BA34-E5BCF204B123}" presName="Name0" presStyleCnt="0">
        <dgm:presLayoutVars>
          <dgm:dir/>
          <dgm:resizeHandles val="exact"/>
        </dgm:presLayoutVars>
      </dgm:prSet>
      <dgm:spPr/>
    </dgm:pt>
    <dgm:pt modelId="{CDF2685C-68BC-42F6-B12D-661BC618C37F}" type="pres">
      <dgm:prSet presAssocID="{514F915B-F0AF-4454-BA7D-7F0C52ADC7DB}" presName="node" presStyleLbl="node1" presStyleIdx="0" presStyleCnt="4" custScaleY="229116">
        <dgm:presLayoutVars>
          <dgm:bulletEnabled val="1"/>
        </dgm:presLayoutVars>
      </dgm:prSet>
      <dgm:spPr/>
    </dgm:pt>
    <dgm:pt modelId="{7D3005F1-753D-41E7-83AE-17B5C375D1F3}" type="pres">
      <dgm:prSet presAssocID="{EAB9BC74-5067-41E0-8D5E-034B131F3279}" presName="sibTrans" presStyleLbl="sibTrans2D1" presStyleIdx="0" presStyleCnt="3"/>
      <dgm:spPr/>
    </dgm:pt>
    <dgm:pt modelId="{78475859-EDD4-4AE8-B0E2-3B99FF5D2177}" type="pres">
      <dgm:prSet presAssocID="{EAB9BC74-5067-41E0-8D5E-034B131F3279}" presName="connectorText" presStyleLbl="sibTrans2D1" presStyleIdx="0" presStyleCnt="3"/>
      <dgm:spPr/>
    </dgm:pt>
    <dgm:pt modelId="{B6E10A9F-E590-4FC7-A415-7FB4957A089A}" type="pres">
      <dgm:prSet presAssocID="{75D76ADF-EA9F-4F0E-8C16-87836A3A333A}" presName="node" presStyleLbl="node1" presStyleIdx="1" presStyleCnt="4" custScaleY="229116">
        <dgm:presLayoutVars>
          <dgm:bulletEnabled val="1"/>
        </dgm:presLayoutVars>
      </dgm:prSet>
      <dgm:spPr/>
    </dgm:pt>
    <dgm:pt modelId="{BE6772FF-5ADA-4BBC-996F-69EABA100209}" type="pres">
      <dgm:prSet presAssocID="{C60DD182-8D54-49D8-8CB5-91D5BA448711}" presName="sibTrans" presStyleLbl="sibTrans2D1" presStyleIdx="1" presStyleCnt="3"/>
      <dgm:spPr/>
    </dgm:pt>
    <dgm:pt modelId="{0AA88296-C794-4295-8C4A-7A871FD142D0}" type="pres">
      <dgm:prSet presAssocID="{C60DD182-8D54-49D8-8CB5-91D5BA448711}" presName="connectorText" presStyleLbl="sibTrans2D1" presStyleIdx="1" presStyleCnt="3"/>
      <dgm:spPr/>
    </dgm:pt>
    <dgm:pt modelId="{DF3E622A-6266-4587-9D1B-7440135267FD}" type="pres">
      <dgm:prSet presAssocID="{1ADD2014-EBCC-41FE-A911-2E2BAB4AE10E}" presName="node" presStyleLbl="node1" presStyleIdx="2" presStyleCnt="4" custScaleY="229116">
        <dgm:presLayoutVars>
          <dgm:bulletEnabled val="1"/>
        </dgm:presLayoutVars>
      </dgm:prSet>
      <dgm:spPr/>
    </dgm:pt>
    <dgm:pt modelId="{1DEE9DCC-AA87-4BE9-8F76-F70F8D9CBBBD}" type="pres">
      <dgm:prSet presAssocID="{C48E85D8-08C0-4984-84F8-8C15FCB002FC}" presName="sibTrans" presStyleLbl="sibTrans2D1" presStyleIdx="2" presStyleCnt="3"/>
      <dgm:spPr/>
    </dgm:pt>
    <dgm:pt modelId="{BE068C00-A8D0-41EC-B26A-AE8BE5EBD227}" type="pres">
      <dgm:prSet presAssocID="{C48E85D8-08C0-4984-84F8-8C15FCB002FC}" presName="connectorText" presStyleLbl="sibTrans2D1" presStyleIdx="2" presStyleCnt="3"/>
      <dgm:spPr/>
    </dgm:pt>
    <dgm:pt modelId="{14B56206-2FC4-4886-983D-8B56FB602748}" type="pres">
      <dgm:prSet presAssocID="{A31622C4-1889-4D44-BBD9-0A2B2EF6263A}" presName="node" presStyleLbl="node1" presStyleIdx="3" presStyleCnt="4" custScaleY="229116">
        <dgm:presLayoutVars>
          <dgm:bulletEnabled val="1"/>
        </dgm:presLayoutVars>
      </dgm:prSet>
      <dgm:spPr/>
    </dgm:pt>
  </dgm:ptLst>
  <dgm:cxnLst>
    <dgm:cxn modelId="{04FCF900-EF1F-4772-AD1B-5B3C2A8A01BA}" srcId="{2B7E5EF5-7942-4240-BA34-E5BCF204B123}" destId="{514F915B-F0AF-4454-BA7D-7F0C52ADC7DB}" srcOrd="0" destOrd="0" parTransId="{529843A0-232F-4C0C-BC1F-443E789602AA}" sibTransId="{EAB9BC74-5067-41E0-8D5E-034B131F3279}"/>
    <dgm:cxn modelId="{E458930C-79BF-4EDE-A391-9E6A0A9267F8}" type="presOf" srcId="{C60DD182-8D54-49D8-8CB5-91D5BA448711}" destId="{0AA88296-C794-4295-8C4A-7A871FD142D0}" srcOrd="1" destOrd="0" presId="urn:microsoft.com/office/officeart/2005/8/layout/process1"/>
    <dgm:cxn modelId="{35B11120-D5D2-4E72-B938-942C26CDE9A8}" type="presOf" srcId="{514F915B-F0AF-4454-BA7D-7F0C52ADC7DB}" destId="{CDF2685C-68BC-42F6-B12D-661BC618C37F}" srcOrd="0" destOrd="0" presId="urn:microsoft.com/office/officeart/2005/8/layout/process1"/>
    <dgm:cxn modelId="{C8F87B28-06C9-4E8C-BDBB-782C2C22FBD9}" srcId="{2B7E5EF5-7942-4240-BA34-E5BCF204B123}" destId="{75D76ADF-EA9F-4F0E-8C16-87836A3A333A}" srcOrd="1" destOrd="0" parTransId="{E7508BE7-FEE7-491E-A565-B74F4DD4B4FA}" sibTransId="{C60DD182-8D54-49D8-8CB5-91D5BA448711}"/>
    <dgm:cxn modelId="{57A3B267-BA7D-437B-90E2-DBB99F95EA0E}" type="presOf" srcId="{EAB9BC74-5067-41E0-8D5E-034B131F3279}" destId="{78475859-EDD4-4AE8-B0E2-3B99FF5D2177}" srcOrd="1" destOrd="0" presId="urn:microsoft.com/office/officeart/2005/8/layout/process1"/>
    <dgm:cxn modelId="{90605652-BEE4-4C0C-8B75-FDEE3B7B4048}" srcId="{2B7E5EF5-7942-4240-BA34-E5BCF204B123}" destId="{A31622C4-1889-4D44-BBD9-0A2B2EF6263A}" srcOrd="3" destOrd="0" parTransId="{5534E140-4D28-407B-B4F8-197E77CF9788}" sibTransId="{44A9B64C-17C5-4939-93EC-41E3A2469269}"/>
    <dgm:cxn modelId="{F409B457-C615-402A-9A90-8E302313FBC5}" type="presOf" srcId="{75D76ADF-EA9F-4F0E-8C16-87836A3A333A}" destId="{B6E10A9F-E590-4FC7-A415-7FB4957A089A}" srcOrd="0" destOrd="0" presId="urn:microsoft.com/office/officeart/2005/8/layout/process1"/>
    <dgm:cxn modelId="{88A95593-3669-4A6E-BA67-2A9CB1067004}" type="presOf" srcId="{1ADD2014-EBCC-41FE-A911-2E2BAB4AE10E}" destId="{DF3E622A-6266-4587-9D1B-7440135267FD}" srcOrd="0" destOrd="0" presId="urn:microsoft.com/office/officeart/2005/8/layout/process1"/>
    <dgm:cxn modelId="{607A7C9B-8FEE-4684-A6E2-C7680A454233}" type="presOf" srcId="{C60DD182-8D54-49D8-8CB5-91D5BA448711}" destId="{BE6772FF-5ADA-4BBC-996F-69EABA100209}" srcOrd="0" destOrd="0" presId="urn:microsoft.com/office/officeart/2005/8/layout/process1"/>
    <dgm:cxn modelId="{77C281A2-260D-49E4-8A52-C62234724871}" type="presOf" srcId="{2B7E5EF5-7942-4240-BA34-E5BCF204B123}" destId="{E62C21D1-5BA7-469E-8FBE-CBB1F5D9FD67}" srcOrd="0" destOrd="0" presId="urn:microsoft.com/office/officeart/2005/8/layout/process1"/>
    <dgm:cxn modelId="{F6F07DB7-95E9-4DED-B551-77F233C04806}" srcId="{2B7E5EF5-7942-4240-BA34-E5BCF204B123}" destId="{1ADD2014-EBCC-41FE-A911-2E2BAB4AE10E}" srcOrd="2" destOrd="0" parTransId="{0E5BD9DB-3D38-4883-8024-9DB54DF80AE2}" sibTransId="{C48E85D8-08C0-4984-84F8-8C15FCB002FC}"/>
    <dgm:cxn modelId="{87F421C0-23A4-45C5-9019-A3B8FB702D72}" type="presOf" srcId="{C48E85D8-08C0-4984-84F8-8C15FCB002FC}" destId="{BE068C00-A8D0-41EC-B26A-AE8BE5EBD227}" srcOrd="1" destOrd="0" presId="urn:microsoft.com/office/officeart/2005/8/layout/process1"/>
    <dgm:cxn modelId="{F1ECA0E1-5966-44B3-B9F3-9967B1A6D6B0}" type="presOf" srcId="{A31622C4-1889-4D44-BBD9-0A2B2EF6263A}" destId="{14B56206-2FC4-4886-983D-8B56FB602748}" srcOrd="0" destOrd="0" presId="urn:microsoft.com/office/officeart/2005/8/layout/process1"/>
    <dgm:cxn modelId="{848FA6EA-89AB-4554-9884-F4242698ACB2}" type="presOf" srcId="{C48E85D8-08C0-4984-84F8-8C15FCB002FC}" destId="{1DEE9DCC-AA87-4BE9-8F76-F70F8D9CBBBD}" srcOrd="0" destOrd="0" presId="urn:microsoft.com/office/officeart/2005/8/layout/process1"/>
    <dgm:cxn modelId="{0AB912F5-D78A-4A4C-B6ED-7F75CF91AE65}" type="presOf" srcId="{EAB9BC74-5067-41E0-8D5E-034B131F3279}" destId="{7D3005F1-753D-41E7-83AE-17B5C375D1F3}" srcOrd="0" destOrd="0" presId="urn:microsoft.com/office/officeart/2005/8/layout/process1"/>
    <dgm:cxn modelId="{7D84D6E9-C295-4991-B204-A61EDF81952C}" type="presParOf" srcId="{E62C21D1-5BA7-469E-8FBE-CBB1F5D9FD67}" destId="{CDF2685C-68BC-42F6-B12D-661BC618C37F}" srcOrd="0" destOrd="0" presId="urn:microsoft.com/office/officeart/2005/8/layout/process1"/>
    <dgm:cxn modelId="{5D43AC37-4642-46AF-AA02-F36783A46FD9}" type="presParOf" srcId="{E62C21D1-5BA7-469E-8FBE-CBB1F5D9FD67}" destId="{7D3005F1-753D-41E7-83AE-17B5C375D1F3}" srcOrd="1" destOrd="0" presId="urn:microsoft.com/office/officeart/2005/8/layout/process1"/>
    <dgm:cxn modelId="{8F63060B-1B99-44ED-92F5-4D60AC076D22}" type="presParOf" srcId="{7D3005F1-753D-41E7-83AE-17B5C375D1F3}" destId="{78475859-EDD4-4AE8-B0E2-3B99FF5D2177}" srcOrd="0" destOrd="0" presId="urn:microsoft.com/office/officeart/2005/8/layout/process1"/>
    <dgm:cxn modelId="{45CA15B8-A175-49DC-8E17-4B1D4F19C034}" type="presParOf" srcId="{E62C21D1-5BA7-469E-8FBE-CBB1F5D9FD67}" destId="{B6E10A9F-E590-4FC7-A415-7FB4957A089A}" srcOrd="2" destOrd="0" presId="urn:microsoft.com/office/officeart/2005/8/layout/process1"/>
    <dgm:cxn modelId="{5534F3B7-6CCB-424D-919D-AF20B55B9205}" type="presParOf" srcId="{E62C21D1-5BA7-469E-8FBE-CBB1F5D9FD67}" destId="{BE6772FF-5ADA-4BBC-996F-69EABA100209}" srcOrd="3" destOrd="0" presId="urn:microsoft.com/office/officeart/2005/8/layout/process1"/>
    <dgm:cxn modelId="{967120A6-ABA6-4EB1-93D1-5DDED5B00D59}" type="presParOf" srcId="{BE6772FF-5ADA-4BBC-996F-69EABA100209}" destId="{0AA88296-C794-4295-8C4A-7A871FD142D0}" srcOrd="0" destOrd="0" presId="urn:microsoft.com/office/officeart/2005/8/layout/process1"/>
    <dgm:cxn modelId="{52A5C330-C6BE-499A-A838-517B6131AA6E}" type="presParOf" srcId="{E62C21D1-5BA7-469E-8FBE-CBB1F5D9FD67}" destId="{DF3E622A-6266-4587-9D1B-7440135267FD}" srcOrd="4" destOrd="0" presId="urn:microsoft.com/office/officeart/2005/8/layout/process1"/>
    <dgm:cxn modelId="{AC78632B-C5E1-4491-B2D4-9F3ACC02B6F0}" type="presParOf" srcId="{E62C21D1-5BA7-469E-8FBE-CBB1F5D9FD67}" destId="{1DEE9DCC-AA87-4BE9-8F76-F70F8D9CBBBD}" srcOrd="5" destOrd="0" presId="urn:microsoft.com/office/officeart/2005/8/layout/process1"/>
    <dgm:cxn modelId="{29D516D4-B385-4A58-99F0-1A186CFD9FE4}" type="presParOf" srcId="{1DEE9DCC-AA87-4BE9-8F76-F70F8D9CBBBD}" destId="{BE068C00-A8D0-41EC-B26A-AE8BE5EBD227}" srcOrd="0" destOrd="0" presId="urn:microsoft.com/office/officeart/2005/8/layout/process1"/>
    <dgm:cxn modelId="{938EB58F-D385-423D-ADDE-C086BBDA65E2}" type="presParOf" srcId="{E62C21D1-5BA7-469E-8FBE-CBB1F5D9FD67}" destId="{14B56206-2FC4-4886-983D-8B56FB602748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2CDFAD-8E7E-4973-96A9-9F5601E64A66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D664B53-FB28-45CD-AF58-8197EC038922}">
      <dgm:prSet phldr="0" custT="1"/>
      <dgm:spPr/>
      <dgm:t>
        <a:bodyPr/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>
              <a:solidFill>
                <a:srgbClr val="FFFFFF"/>
              </a:solidFill>
              <a:latin typeface="Arial"/>
              <a:ea typeface="+mn-ea"/>
              <a:cs typeface="Arial"/>
            </a:rPr>
            <a:t>Providers due for renewal must be considering how they meet the revised Standards. </a:t>
          </a:r>
        </a:p>
      </dgm:t>
    </dgm:pt>
    <dgm:pt modelId="{CFEEDA55-D25F-45FE-9D3B-4CBEAF0CFF68}" type="parTrans" cxnId="{F83488FF-16B6-48E6-9700-AE4BC29CC979}">
      <dgm:prSet/>
      <dgm:spPr/>
      <dgm:t>
        <a:bodyPr/>
        <a:lstStyle/>
        <a:p>
          <a:endParaRPr lang="en-AU"/>
        </a:p>
      </dgm:t>
    </dgm:pt>
    <dgm:pt modelId="{AF4932E8-B22B-4165-A6E5-D43D635C5F4D}" type="sibTrans" cxnId="{F83488FF-16B6-48E6-9700-AE4BC29CC979}">
      <dgm:prSet/>
      <dgm:spPr/>
      <dgm:t>
        <a:bodyPr/>
        <a:lstStyle/>
        <a:p>
          <a:endParaRPr lang="en-AU"/>
        </a:p>
      </dgm:t>
    </dgm:pt>
    <dgm:pt modelId="{6C4764E7-C5CA-4060-AFB3-0BC9D857EB24}">
      <dgm:prSet phldr="0" custT="1"/>
      <dgm:spPr/>
      <dgm:t>
        <a:bodyPr/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>
              <a:solidFill>
                <a:srgbClr val="FFFFFF"/>
              </a:solidFill>
              <a:latin typeface="Arial"/>
              <a:ea typeface="+mn-ea"/>
              <a:cs typeface="Arial"/>
            </a:rPr>
            <a:t>In general, applications for change of scope or course accreditation under assessment, will not be impacted by Standards transition</a:t>
          </a:r>
        </a:p>
      </dgm:t>
    </dgm:pt>
    <dgm:pt modelId="{22F82FC3-6A89-42A4-A26E-17FF3679DA82}" type="parTrans" cxnId="{EFCE7AFA-3C93-4BC1-9D11-540A862B171A}">
      <dgm:prSet/>
      <dgm:spPr/>
      <dgm:t>
        <a:bodyPr/>
        <a:lstStyle/>
        <a:p>
          <a:endParaRPr lang="en-AU"/>
        </a:p>
      </dgm:t>
    </dgm:pt>
    <dgm:pt modelId="{72D460BE-DF9C-4767-8990-BA4671D7D9CB}" type="sibTrans" cxnId="{EFCE7AFA-3C93-4BC1-9D11-540A862B171A}">
      <dgm:prSet/>
      <dgm:spPr/>
      <dgm:t>
        <a:bodyPr/>
        <a:lstStyle/>
        <a:p>
          <a:endParaRPr lang="en-AU"/>
        </a:p>
      </dgm:t>
    </dgm:pt>
    <dgm:pt modelId="{5604CCAA-6A28-4B07-BEF8-68E16AD9039A}">
      <dgm:prSet phldr="0" custT="1"/>
      <dgm:spPr/>
      <dgm:t>
        <a:bodyPr/>
        <a:lstStyle/>
        <a:p>
          <a:pPr algn="l">
            <a:lnSpc>
              <a:spcPct val="90000"/>
            </a:lnSpc>
          </a:pPr>
          <a:r>
            <a:rPr lang="en-AU" sz="2400">
              <a:solidFill>
                <a:srgbClr val="FFFFFF"/>
              </a:solidFill>
              <a:latin typeface="Arial"/>
              <a:cs typeface="Arial"/>
            </a:rPr>
            <a:t>Regulatory activities that are currently in train may be assessed against the revised Standards</a:t>
          </a:r>
          <a:endParaRPr lang="en-AU" sz="2400">
            <a:solidFill>
              <a:srgbClr val="000000"/>
            </a:solidFill>
            <a:latin typeface="Arial"/>
            <a:cs typeface="Arial"/>
          </a:endParaRPr>
        </a:p>
      </dgm:t>
    </dgm:pt>
    <dgm:pt modelId="{5C236775-1F94-4285-BA1E-50EF3FFCFBAD}" type="parTrans" cxnId="{DA0678EB-0CC3-475F-B9E7-04E4F147AFC5}">
      <dgm:prSet/>
      <dgm:spPr/>
      <dgm:t>
        <a:bodyPr/>
        <a:lstStyle/>
        <a:p>
          <a:endParaRPr lang="en-AU"/>
        </a:p>
      </dgm:t>
    </dgm:pt>
    <dgm:pt modelId="{37889306-3191-4C1F-8DBE-4D875FBE02F3}" type="sibTrans" cxnId="{DA0678EB-0CC3-475F-B9E7-04E4F147AFC5}">
      <dgm:prSet/>
      <dgm:spPr/>
      <dgm:t>
        <a:bodyPr/>
        <a:lstStyle/>
        <a:p>
          <a:endParaRPr lang="en-AU"/>
        </a:p>
      </dgm:t>
    </dgm:pt>
    <dgm:pt modelId="{F2BB8B5E-96D0-42EA-9658-383B11011352}">
      <dgm:prSet phldr="0" custT="1"/>
      <dgm:spPr/>
      <dgm:t>
        <a:bodyPr/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>
              <a:solidFill>
                <a:srgbClr val="FFFFFF"/>
              </a:solidFill>
              <a:latin typeface="Arial"/>
              <a:ea typeface="+mn-ea"/>
              <a:cs typeface="Arial"/>
            </a:rPr>
            <a:t>ASQA’s compliance and enforcement powers have not changed</a:t>
          </a:r>
        </a:p>
      </dgm:t>
    </dgm:pt>
    <dgm:pt modelId="{7AEAF6C5-C06C-44F0-A6F5-6EC3B7B6F8A6}" type="parTrans" cxnId="{DC65FEC2-B44A-4E59-AA0C-58F8B036CFF4}">
      <dgm:prSet/>
      <dgm:spPr/>
      <dgm:t>
        <a:bodyPr/>
        <a:lstStyle/>
        <a:p>
          <a:endParaRPr lang="en-AU"/>
        </a:p>
      </dgm:t>
    </dgm:pt>
    <dgm:pt modelId="{D702E40F-5973-434A-9AE2-4DCB23C0C0ED}" type="sibTrans" cxnId="{DC65FEC2-B44A-4E59-AA0C-58F8B036CFF4}">
      <dgm:prSet/>
      <dgm:spPr/>
      <dgm:t>
        <a:bodyPr/>
        <a:lstStyle/>
        <a:p>
          <a:endParaRPr lang="en-AU"/>
        </a:p>
      </dgm:t>
    </dgm:pt>
    <dgm:pt modelId="{959D4CA7-9551-413C-BA34-01AE0A439C95}" type="pres">
      <dgm:prSet presAssocID="{A82CDFAD-8E7E-4973-96A9-9F5601E64A66}" presName="diagram" presStyleCnt="0">
        <dgm:presLayoutVars>
          <dgm:dir/>
          <dgm:resizeHandles val="exact"/>
        </dgm:presLayoutVars>
      </dgm:prSet>
      <dgm:spPr/>
    </dgm:pt>
    <dgm:pt modelId="{56ED4198-515F-4F0C-8CC6-C6F74AF532A0}" type="pres">
      <dgm:prSet presAssocID="{9D664B53-FB28-45CD-AF58-8197EC038922}" presName="node" presStyleLbl="node1" presStyleIdx="0" presStyleCnt="4" custLinFactY="10210" custLinFactNeighborX="-6067" custLinFactNeighborY="100000">
        <dgm:presLayoutVars>
          <dgm:bulletEnabled val="1"/>
        </dgm:presLayoutVars>
      </dgm:prSet>
      <dgm:spPr/>
    </dgm:pt>
    <dgm:pt modelId="{EB612587-6F86-4904-AA80-A3520D1214B9}" type="pres">
      <dgm:prSet presAssocID="{AF4932E8-B22B-4165-A6E5-D43D635C5F4D}" presName="sibTrans" presStyleCnt="0"/>
      <dgm:spPr/>
    </dgm:pt>
    <dgm:pt modelId="{76724939-B7D5-45B8-84CF-E3BBBC6DEB2E}" type="pres">
      <dgm:prSet presAssocID="{6C4764E7-C5CA-4060-AFB3-0BC9D857EB24}" presName="node" presStyleLbl="node1" presStyleIdx="1" presStyleCnt="4" custLinFactY="10210" custLinFactNeighborX="-5919" custLinFactNeighborY="100000">
        <dgm:presLayoutVars>
          <dgm:bulletEnabled val="1"/>
        </dgm:presLayoutVars>
      </dgm:prSet>
      <dgm:spPr/>
    </dgm:pt>
    <dgm:pt modelId="{0A86CD09-0090-4C5E-A548-642652334C15}" type="pres">
      <dgm:prSet presAssocID="{72D460BE-DF9C-4767-8990-BA4671D7D9CB}" presName="sibTrans" presStyleCnt="0"/>
      <dgm:spPr/>
    </dgm:pt>
    <dgm:pt modelId="{732B2AF6-5A57-4B53-B3D9-38C4037316DB}" type="pres">
      <dgm:prSet presAssocID="{5604CCAA-6A28-4B07-BEF8-68E16AD9039A}" presName="node" presStyleLbl="node1" presStyleIdx="2" presStyleCnt="4" custLinFactY="-15171" custLinFactNeighborX="-5736" custLinFactNeighborY="-100000">
        <dgm:presLayoutVars>
          <dgm:bulletEnabled val="1"/>
        </dgm:presLayoutVars>
      </dgm:prSet>
      <dgm:spPr/>
    </dgm:pt>
    <dgm:pt modelId="{5972EE04-32BC-45F9-9B8F-9968BD87CC06}" type="pres">
      <dgm:prSet presAssocID="{37889306-3191-4C1F-8DBE-4D875FBE02F3}" presName="sibTrans" presStyleCnt="0"/>
      <dgm:spPr/>
    </dgm:pt>
    <dgm:pt modelId="{6F5D3C78-2B70-4813-B027-B5EA2022E766}" type="pres">
      <dgm:prSet presAssocID="{F2BB8B5E-96D0-42EA-9658-383B11011352}" presName="node" presStyleLbl="node1" presStyleIdx="3" presStyleCnt="4" custLinFactY="-14753" custLinFactNeighborX="-6238" custLinFactNeighborY="-100000">
        <dgm:presLayoutVars>
          <dgm:bulletEnabled val="1"/>
        </dgm:presLayoutVars>
      </dgm:prSet>
      <dgm:spPr/>
    </dgm:pt>
  </dgm:ptLst>
  <dgm:cxnLst>
    <dgm:cxn modelId="{DEAFC911-F1C9-4577-8838-1FF44998B4EA}" type="presOf" srcId="{9D664B53-FB28-45CD-AF58-8197EC038922}" destId="{56ED4198-515F-4F0C-8CC6-C6F74AF532A0}" srcOrd="0" destOrd="0" presId="urn:microsoft.com/office/officeart/2005/8/layout/default"/>
    <dgm:cxn modelId="{6CC3CA7B-7AD9-452F-BEB2-13159F4E7A7B}" type="presOf" srcId="{F2BB8B5E-96D0-42EA-9658-383B11011352}" destId="{6F5D3C78-2B70-4813-B027-B5EA2022E766}" srcOrd="0" destOrd="0" presId="urn:microsoft.com/office/officeart/2005/8/layout/default"/>
    <dgm:cxn modelId="{E58F57A6-BC5A-47E8-80AD-FC8798F9D0C4}" type="presOf" srcId="{6C4764E7-C5CA-4060-AFB3-0BC9D857EB24}" destId="{76724939-B7D5-45B8-84CF-E3BBBC6DEB2E}" srcOrd="0" destOrd="0" presId="urn:microsoft.com/office/officeart/2005/8/layout/default"/>
    <dgm:cxn modelId="{0E65BCB1-AFDB-49B7-A0F2-B78662659BDF}" type="presOf" srcId="{A82CDFAD-8E7E-4973-96A9-9F5601E64A66}" destId="{959D4CA7-9551-413C-BA34-01AE0A439C95}" srcOrd="0" destOrd="0" presId="urn:microsoft.com/office/officeart/2005/8/layout/default"/>
    <dgm:cxn modelId="{DC65FEC2-B44A-4E59-AA0C-58F8B036CFF4}" srcId="{A82CDFAD-8E7E-4973-96A9-9F5601E64A66}" destId="{F2BB8B5E-96D0-42EA-9658-383B11011352}" srcOrd="3" destOrd="0" parTransId="{7AEAF6C5-C06C-44F0-A6F5-6EC3B7B6F8A6}" sibTransId="{D702E40F-5973-434A-9AE2-4DCB23C0C0ED}"/>
    <dgm:cxn modelId="{F6EF4FE7-99A7-49C0-95AD-FC6AFACF6B41}" type="presOf" srcId="{5604CCAA-6A28-4B07-BEF8-68E16AD9039A}" destId="{732B2AF6-5A57-4B53-B3D9-38C4037316DB}" srcOrd="0" destOrd="0" presId="urn:microsoft.com/office/officeart/2005/8/layout/default"/>
    <dgm:cxn modelId="{DA0678EB-0CC3-475F-B9E7-04E4F147AFC5}" srcId="{A82CDFAD-8E7E-4973-96A9-9F5601E64A66}" destId="{5604CCAA-6A28-4B07-BEF8-68E16AD9039A}" srcOrd="2" destOrd="0" parTransId="{5C236775-1F94-4285-BA1E-50EF3FFCFBAD}" sibTransId="{37889306-3191-4C1F-8DBE-4D875FBE02F3}"/>
    <dgm:cxn modelId="{EFCE7AFA-3C93-4BC1-9D11-540A862B171A}" srcId="{A82CDFAD-8E7E-4973-96A9-9F5601E64A66}" destId="{6C4764E7-C5CA-4060-AFB3-0BC9D857EB24}" srcOrd="1" destOrd="0" parTransId="{22F82FC3-6A89-42A4-A26E-17FF3679DA82}" sibTransId="{72D460BE-DF9C-4767-8990-BA4671D7D9CB}"/>
    <dgm:cxn modelId="{F83488FF-16B6-48E6-9700-AE4BC29CC979}" srcId="{A82CDFAD-8E7E-4973-96A9-9F5601E64A66}" destId="{9D664B53-FB28-45CD-AF58-8197EC038922}" srcOrd="0" destOrd="0" parTransId="{CFEEDA55-D25F-45FE-9D3B-4CBEAF0CFF68}" sibTransId="{AF4932E8-B22B-4165-A6E5-D43D635C5F4D}"/>
    <dgm:cxn modelId="{13BD02C7-7693-46AE-BADC-EA1F5DA8116E}" type="presParOf" srcId="{959D4CA7-9551-413C-BA34-01AE0A439C95}" destId="{56ED4198-515F-4F0C-8CC6-C6F74AF532A0}" srcOrd="0" destOrd="0" presId="urn:microsoft.com/office/officeart/2005/8/layout/default"/>
    <dgm:cxn modelId="{807740BA-A251-4AA9-958D-93B77B56F95B}" type="presParOf" srcId="{959D4CA7-9551-413C-BA34-01AE0A439C95}" destId="{EB612587-6F86-4904-AA80-A3520D1214B9}" srcOrd="1" destOrd="0" presId="urn:microsoft.com/office/officeart/2005/8/layout/default"/>
    <dgm:cxn modelId="{E801FD9C-ED1D-4406-9FD2-BDF9645B9460}" type="presParOf" srcId="{959D4CA7-9551-413C-BA34-01AE0A439C95}" destId="{76724939-B7D5-45B8-84CF-E3BBBC6DEB2E}" srcOrd="2" destOrd="0" presId="urn:microsoft.com/office/officeart/2005/8/layout/default"/>
    <dgm:cxn modelId="{EC3135D5-2F4C-466B-AEB7-4A283904D80A}" type="presParOf" srcId="{959D4CA7-9551-413C-BA34-01AE0A439C95}" destId="{0A86CD09-0090-4C5E-A548-642652334C15}" srcOrd="3" destOrd="0" presId="urn:microsoft.com/office/officeart/2005/8/layout/default"/>
    <dgm:cxn modelId="{25B6DDE2-6D8B-47F1-A8FD-D3FAE9A5B661}" type="presParOf" srcId="{959D4CA7-9551-413C-BA34-01AE0A439C95}" destId="{732B2AF6-5A57-4B53-B3D9-38C4037316DB}" srcOrd="4" destOrd="0" presId="urn:microsoft.com/office/officeart/2005/8/layout/default"/>
    <dgm:cxn modelId="{37FE61B2-C321-4BFF-81B9-991CEA757BC3}" type="presParOf" srcId="{959D4CA7-9551-413C-BA34-01AE0A439C95}" destId="{5972EE04-32BC-45F9-9B8F-9968BD87CC06}" srcOrd="5" destOrd="0" presId="urn:microsoft.com/office/officeart/2005/8/layout/default"/>
    <dgm:cxn modelId="{15C95197-277F-4467-B8A0-E1524D7C6995}" type="presParOf" srcId="{959D4CA7-9551-413C-BA34-01AE0A439C95}" destId="{6F5D3C78-2B70-4813-B027-B5EA2022E76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F02CF-ECD1-432B-8924-42F85424CB48}">
      <dsp:nvSpPr>
        <dsp:cNvPr id="0" name=""/>
        <dsp:cNvSpPr/>
      </dsp:nvSpPr>
      <dsp:spPr>
        <a:xfrm>
          <a:off x="0" y="428733"/>
          <a:ext cx="8128000" cy="158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583184" rIns="630823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/>
            <a:t>Varied regulatory activities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/>
            <a:t>More education &amp; engagement</a:t>
          </a:r>
        </a:p>
      </dsp:txBody>
      <dsp:txXfrm>
        <a:off x="0" y="428733"/>
        <a:ext cx="8128000" cy="1587600"/>
      </dsp:txXfrm>
    </dsp:sp>
    <dsp:sp modelId="{4F455D30-D55C-4B6A-AE0C-1713E94CDF63}">
      <dsp:nvSpPr>
        <dsp:cNvPr id="0" name=""/>
        <dsp:cNvSpPr/>
      </dsp:nvSpPr>
      <dsp:spPr>
        <a:xfrm>
          <a:off x="406400" y="15453"/>
          <a:ext cx="568960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/>
            <a:t>Maturing our regulatory approach</a:t>
          </a:r>
        </a:p>
      </dsp:txBody>
      <dsp:txXfrm>
        <a:off x="446749" y="55802"/>
        <a:ext cx="5608902" cy="745862"/>
      </dsp:txXfrm>
    </dsp:sp>
    <dsp:sp modelId="{FD96AD07-DDCB-44A8-8957-FD00EF6F3EAE}">
      <dsp:nvSpPr>
        <dsp:cNvPr id="0" name=""/>
        <dsp:cNvSpPr/>
      </dsp:nvSpPr>
      <dsp:spPr>
        <a:xfrm>
          <a:off x="0" y="2580813"/>
          <a:ext cx="8128000" cy="282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583184" rIns="630823" bIns="199136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>
              <a:latin typeface="+mn-lt"/>
            </a:rPr>
            <a:t>More clear &amp; transparent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>
              <a:latin typeface="+mn-lt"/>
            </a:rPr>
            <a:t>More efficient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>
              <a:latin typeface="+mn-lt"/>
            </a:rPr>
            <a:t>More consistent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>
              <a:latin typeface="+mn-lt"/>
            </a:rPr>
            <a:t>Adopting the outcomes based approach</a:t>
          </a:r>
        </a:p>
        <a:p>
          <a:pPr marL="285750" lvl="1" indent="-285750" algn="l" defTabSz="12446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2800" kern="1200">
              <a:latin typeface="+mn-lt"/>
            </a:rPr>
            <a:t>Address areas of feedback overall</a:t>
          </a:r>
        </a:p>
      </dsp:txBody>
      <dsp:txXfrm>
        <a:off x="0" y="2580813"/>
        <a:ext cx="8128000" cy="2822400"/>
      </dsp:txXfrm>
    </dsp:sp>
    <dsp:sp modelId="{3790EACE-3FEB-48B8-B8CF-870058414B13}">
      <dsp:nvSpPr>
        <dsp:cNvPr id="0" name=""/>
        <dsp:cNvSpPr/>
      </dsp:nvSpPr>
      <dsp:spPr>
        <a:xfrm>
          <a:off x="406400" y="2167533"/>
          <a:ext cx="5689600" cy="8265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800" kern="1200"/>
            <a:t>Maturing our assessment approach</a:t>
          </a:r>
        </a:p>
      </dsp:txBody>
      <dsp:txXfrm>
        <a:off x="446749" y="2207882"/>
        <a:ext cx="5608902" cy="745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2685C-68BC-42F6-B12D-661BC618C37F}">
      <dsp:nvSpPr>
        <dsp:cNvPr id="0" name=""/>
        <dsp:cNvSpPr/>
      </dsp:nvSpPr>
      <dsp:spPr>
        <a:xfrm>
          <a:off x="4896" y="389260"/>
          <a:ext cx="2140899" cy="2943086"/>
        </a:xfrm>
        <a:prstGeom prst="roundRect">
          <a:avLst>
            <a:gd name="adj" fmla="val 10000"/>
          </a:avLst>
        </a:prstGeom>
        <a:solidFill>
          <a:schemeClr val="accent2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/>
            <a:t>Trigger</a:t>
          </a:r>
        </a:p>
      </dsp:txBody>
      <dsp:txXfrm>
        <a:off x="67601" y="451965"/>
        <a:ext cx="2015489" cy="2817676"/>
      </dsp:txXfrm>
    </dsp:sp>
    <dsp:sp modelId="{7D3005F1-753D-41E7-83AE-17B5C375D1F3}">
      <dsp:nvSpPr>
        <dsp:cNvPr id="0" name=""/>
        <dsp:cNvSpPr/>
      </dsp:nvSpPr>
      <dsp:spPr>
        <a:xfrm>
          <a:off x="2359886" y="1595332"/>
          <a:ext cx="453870" cy="530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200" kern="1200"/>
        </a:p>
      </dsp:txBody>
      <dsp:txXfrm>
        <a:off x="2359886" y="1701521"/>
        <a:ext cx="317709" cy="318565"/>
      </dsp:txXfrm>
    </dsp:sp>
    <dsp:sp modelId="{B6E10A9F-E590-4FC7-A415-7FB4957A089A}">
      <dsp:nvSpPr>
        <dsp:cNvPr id="0" name=""/>
        <dsp:cNvSpPr/>
      </dsp:nvSpPr>
      <dsp:spPr>
        <a:xfrm>
          <a:off x="3002156" y="389260"/>
          <a:ext cx="2140899" cy="2943086"/>
        </a:xfrm>
        <a:prstGeom prst="roundRect">
          <a:avLst>
            <a:gd name="adj" fmla="val 10000"/>
          </a:avLst>
        </a:prstGeom>
        <a:solidFill>
          <a:schemeClr val="accent3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/>
            <a:t>Plan</a:t>
          </a:r>
        </a:p>
      </dsp:txBody>
      <dsp:txXfrm>
        <a:off x="3064861" y="451965"/>
        <a:ext cx="2015489" cy="2817676"/>
      </dsp:txXfrm>
    </dsp:sp>
    <dsp:sp modelId="{BE6772FF-5ADA-4BBC-996F-69EABA100209}">
      <dsp:nvSpPr>
        <dsp:cNvPr id="0" name=""/>
        <dsp:cNvSpPr/>
      </dsp:nvSpPr>
      <dsp:spPr>
        <a:xfrm>
          <a:off x="5357146" y="1595332"/>
          <a:ext cx="453870" cy="530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200" kern="1200"/>
        </a:p>
      </dsp:txBody>
      <dsp:txXfrm>
        <a:off x="5357146" y="1701521"/>
        <a:ext cx="317709" cy="318565"/>
      </dsp:txXfrm>
    </dsp:sp>
    <dsp:sp modelId="{DF3E622A-6266-4587-9D1B-7440135267FD}">
      <dsp:nvSpPr>
        <dsp:cNvPr id="0" name=""/>
        <dsp:cNvSpPr/>
      </dsp:nvSpPr>
      <dsp:spPr>
        <a:xfrm>
          <a:off x="5999415" y="389260"/>
          <a:ext cx="2140899" cy="2943086"/>
        </a:xfrm>
        <a:prstGeom prst="roundRect">
          <a:avLst>
            <a:gd name="adj" fmla="val 10000"/>
          </a:avLst>
        </a:prstGeom>
        <a:solidFill>
          <a:schemeClr val="accent1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/>
            <a:t>Assess</a:t>
          </a:r>
        </a:p>
      </dsp:txBody>
      <dsp:txXfrm>
        <a:off x="6062120" y="451965"/>
        <a:ext cx="2015489" cy="2817676"/>
      </dsp:txXfrm>
    </dsp:sp>
    <dsp:sp modelId="{1DEE9DCC-AA87-4BE9-8F76-F70F8D9CBBBD}">
      <dsp:nvSpPr>
        <dsp:cNvPr id="0" name=""/>
        <dsp:cNvSpPr/>
      </dsp:nvSpPr>
      <dsp:spPr>
        <a:xfrm>
          <a:off x="8354405" y="1595332"/>
          <a:ext cx="453870" cy="530943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AU" sz="2200" kern="1200"/>
        </a:p>
      </dsp:txBody>
      <dsp:txXfrm>
        <a:off x="8354405" y="1701521"/>
        <a:ext cx="317709" cy="318565"/>
      </dsp:txXfrm>
    </dsp:sp>
    <dsp:sp modelId="{14B56206-2FC4-4886-983D-8B56FB602748}">
      <dsp:nvSpPr>
        <dsp:cNvPr id="0" name=""/>
        <dsp:cNvSpPr/>
      </dsp:nvSpPr>
      <dsp:spPr>
        <a:xfrm>
          <a:off x="8996675" y="389260"/>
          <a:ext cx="2140899" cy="2943086"/>
        </a:xfrm>
        <a:prstGeom prst="roundRect">
          <a:avLst>
            <a:gd name="adj" fmla="val 10000"/>
          </a:avLst>
        </a:prstGeom>
        <a:solidFill>
          <a:schemeClr val="accent4"/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3200" kern="1200"/>
            <a:t>Complete</a:t>
          </a:r>
        </a:p>
      </dsp:txBody>
      <dsp:txXfrm>
        <a:off x="9059380" y="451965"/>
        <a:ext cx="2015489" cy="28176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D4198-515F-4F0C-8CC6-C6F74AF532A0}">
      <dsp:nvSpPr>
        <dsp:cNvPr id="0" name=""/>
        <dsp:cNvSpPr/>
      </dsp:nvSpPr>
      <dsp:spPr>
        <a:xfrm>
          <a:off x="998940" y="2876641"/>
          <a:ext cx="4349951" cy="2609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>
              <a:solidFill>
                <a:srgbClr val="FFFFFF"/>
              </a:solidFill>
              <a:latin typeface="Arial"/>
              <a:ea typeface="+mn-ea"/>
              <a:cs typeface="Arial"/>
            </a:rPr>
            <a:t>Providers due for renewal must be considering how they meet the revised Standards. </a:t>
          </a:r>
        </a:p>
      </dsp:txBody>
      <dsp:txXfrm>
        <a:off x="998940" y="2876641"/>
        <a:ext cx="4349951" cy="2609971"/>
      </dsp:txXfrm>
    </dsp:sp>
    <dsp:sp modelId="{76724939-B7D5-45B8-84CF-E3BBBC6DEB2E}">
      <dsp:nvSpPr>
        <dsp:cNvPr id="0" name=""/>
        <dsp:cNvSpPr/>
      </dsp:nvSpPr>
      <dsp:spPr>
        <a:xfrm>
          <a:off x="5790325" y="2876641"/>
          <a:ext cx="4349951" cy="2609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>
              <a:solidFill>
                <a:srgbClr val="FFFFFF"/>
              </a:solidFill>
              <a:latin typeface="Arial"/>
              <a:ea typeface="+mn-ea"/>
              <a:cs typeface="Arial"/>
            </a:rPr>
            <a:t>In general, applications for change of scope or course accreditation under assessment, will not be impacted by Standards transition</a:t>
          </a:r>
        </a:p>
      </dsp:txBody>
      <dsp:txXfrm>
        <a:off x="5790325" y="2876641"/>
        <a:ext cx="4349951" cy="2609971"/>
      </dsp:txXfrm>
    </dsp:sp>
    <dsp:sp modelId="{732B2AF6-5A57-4B53-B3D9-38C4037316DB}">
      <dsp:nvSpPr>
        <dsp:cNvPr id="0" name=""/>
        <dsp:cNvSpPr/>
      </dsp:nvSpPr>
      <dsp:spPr>
        <a:xfrm>
          <a:off x="1013339" y="39229"/>
          <a:ext cx="4349951" cy="2609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>
              <a:solidFill>
                <a:srgbClr val="FFFFFF"/>
              </a:solidFill>
              <a:latin typeface="Arial"/>
              <a:cs typeface="Arial"/>
            </a:rPr>
            <a:t>Regulatory activities that are currently in train may be assessed against the revised Standards</a:t>
          </a:r>
          <a:endParaRPr lang="en-AU" sz="2400" kern="1200">
            <a:solidFill>
              <a:srgbClr val="000000"/>
            </a:solidFill>
            <a:latin typeface="Arial"/>
            <a:cs typeface="Arial"/>
          </a:endParaRPr>
        </a:p>
      </dsp:txBody>
      <dsp:txXfrm>
        <a:off x="1013339" y="39229"/>
        <a:ext cx="4349951" cy="2609971"/>
      </dsp:txXfrm>
    </dsp:sp>
    <dsp:sp modelId="{6F5D3C78-2B70-4813-B027-B5EA2022E766}">
      <dsp:nvSpPr>
        <dsp:cNvPr id="0" name=""/>
        <dsp:cNvSpPr/>
      </dsp:nvSpPr>
      <dsp:spPr>
        <a:xfrm>
          <a:off x="5776449" y="50138"/>
          <a:ext cx="4349951" cy="26099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kern="1200">
              <a:solidFill>
                <a:srgbClr val="FFFFFF"/>
              </a:solidFill>
              <a:latin typeface="Arial"/>
              <a:ea typeface="+mn-ea"/>
              <a:cs typeface="Arial"/>
            </a:rPr>
            <a:t>ASQA’s compliance and enforcement powers have not changed</a:t>
          </a:r>
        </a:p>
      </dsp:txBody>
      <dsp:txXfrm>
        <a:off x="5776449" y="50138"/>
        <a:ext cx="4349951" cy="26099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ED100F-1BB8-498B-B018-6A756491476C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FF381-06F3-4DAB-92C3-2454751F6B5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793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57691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18211-B9DD-7CB0-A1CF-070A98ECD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C18627-6A92-FC47-29A3-F21D92DEB2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CDFF666-8BC5-BB51-9F54-7CD2ED3804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E7E21-A481-F54E-5102-EBF253115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11813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769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7F9BB-C9BA-8AE1-D6BA-ACF340558A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9C9C175-50FA-CA41-FBB9-342D2F05A6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C7675A-D049-2044-F7B3-38904126F9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A79405-D82B-4702-F897-230FBDA672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99530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BAF74C-976B-7A44-358B-87C593369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7AD4DD9-8C00-AA5C-91DD-52097DF626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60538D-2B6A-0DDC-61F3-C46E4E4059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0E0852-FCAA-0393-6E23-29B6FCA424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924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834C6-8AA6-9CA9-FC67-00F40407F9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ED2D27-7BF9-7FB4-2213-D3A6AD79E4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448FB8F-3BEB-EAF5-FC3B-9E94EDC62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0A242-D712-774F-69CB-62B911482A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786203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EB60B-F515-766A-185F-74DAD8181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B72F5B-C8D5-A65C-5CF4-31EA3AFF63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5F3AD1-A649-2375-1F56-0DD83C1AFF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>
              <a:ea typeface="Calibri"/>
              <a:cs typeface="Calibri"/>
            </a:endParaRPr>
          </a:p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487685-BE03-23F9-0049-8969B06E094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32518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7617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92065-71DC-F59E-BB02-CF3FF8778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58BF5BF-0B62-B15C-5D35-8AEDB431F2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1122F6-2B0D-421E-507E-CD0E64652D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5CB7B-A712-C63F-43A8-DA775ABA0C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21431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Yu Gothic Light" panose="020B0300000000000000" pitchFamily="34" charset="-128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8077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9883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AU" sz="1200" b="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8011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815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55797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22BB10-4D90-6826-7B62-CAA6E3DED2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61A9A6-F07C-C23A-C85C-8A10CD5A30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5C68BE-5AED-1C8B-5AAD-AD92584ECC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20AFB-5D8A-0795-A84D-3FE26CDDD0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6756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EAB12-93E3-2F70-759B-8A36DA3314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D89410-B62B-7B26-9F35-8AE7301FA4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48D306-3818-2C64-7512-65F3829669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B357CD-7AC2-C22B-3894-F3EF12D0DB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14565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756093-41C5-640E-4A35-3F8D26068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B7500C1-72FE-BD85-70ED-F76E420191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BAEA8E-5DDF-FEEC-BC80-961EBFA161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89B91A-005C-6F90-24A4-6B0C726097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68971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EEE0A-08CE-6E20-1AD3-6E71D95DCC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7AA227-97D4-CFA7-02B5-277C3A1EE42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E0826B-1D0D-362F-00C4-5567D4F903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C08FB-6AD4-C0FA-7AEC-622887308E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005879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7AF9-D991-3CC2-2FB9-37025E49E5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22207F7-D016-3B6C-3E71-62CB82864A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0F107E5-C946-53D3-72AB-B13ABE68DC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EE8C66-E1E0-0583-46EB-D31E0BBB2D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130549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E456EF-6427-F9B0-EF0B-DCA5E104C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645E2C-E8E4-00D3-246C-09611B12C2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A377694-B061-31D8-FFA3-F204367ACE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885A4-5DD4-9314-8382-B42A50CEA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18946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D03A7B-8C31-A631-35DD-2D10CECB9C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D56EE51-E70E-8CED-0523-C6A1FD0064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5FC2258-BDBF-EC41-4810-C95506668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7A7FC-A4F8-CCF2-22F0-E9DDD3418C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5493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20942-8B2F-CFDF-04E2-0F6801AA74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70F469A-0321-9814-FFF5-2B6B97E397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1B0ACE-B77A-D975-B38C-194C548EAB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800" kern="10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BED5DD-C55E-3A70-5D2E-38C0390DA9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7FF381-06F3-4DAB-92C3-2454751F6B5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2524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AAE3EF-6DB5-72C1-DFAF-5179918C6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0FCF5-3E96-92E7-D32D-DA370C5DEC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A3212AC-F9D2-ED39-D15F-0ACDBE780E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trike="noStri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9A41D8-0EA7-68AC-2EB2-5EABFB2AA3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E9EED-B9E3-4388-9529-3CCBD43EA1E4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37116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6" name="Google Shape;42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100"/>
          </a:p>
        </p:txBody>
      </p:sp>
      <p:sp>
        <p:nvSpPr>
          <p:cNvPr id="427" name="Google Shape;427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AU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36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7B0EA-F152-28B0-A575-A04524D4A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A71F84-393C-055D-E984-0F5AFA94E0E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8C1852D-85D6-5511-31CD-B6478D172E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trike="noStri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4D2147-E4EE-FE6C-F2BB-ED329A16A7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E9EED-B9E3-4388-9529-3CCBD43EA1E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5956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410F6C-CDA7-0742-1AE4-C0A9F16EB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5724EF7-DEF3-5EE6-5D82-A30EBB4C0F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9DFD0BA-995D-C693-0AC1-980D557AD5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trike="noStrik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E04E14-2249-55B2-DB68-DB62BF9987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E9EED-B9E3-4388-9529-3CCBD43EA1E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6665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26972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29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D27FF-D930-DA38-86CF-A3C1503971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0BC87C-2433-6E69-78BC-322A23F87F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7A4FCC8-C2F3-3251-28B0-675E1B6036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b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F3B438-F82B-55D5-F7B0-AD5EAFCC6F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586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84937-40B1-8BC4-0016-77A78CD2CF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0C373DA-6397-D050-8914-5D8CAD4975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7D3071-DDAB-232B-013C-8325AE2A7D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8F114-F5AE-F8B4-81A2-0670A2FD7F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FF381-06F3-4DAB-92C3-2454751F6B5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903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emf"/><Relationship Id="rId4" Type="http://schemas.openxmlformats.org/officeDocument/2006/relationships/image" Target="../media/image1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emf"/><Relationship Id="rId7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8.png"/><Relationship Id="rId4" Type="http://schemas.openxmlformats.org/officeDocument/2006/relationships/image" Target="../media/image4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2EADE-3955-494C-9558-A2828FEB3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7221" y="0"/>
            <a:ext cx="626477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C7FB5-5EF7-0943-BD2D-41000F48E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5789D22-D48B-1A43-8098-E65C1EF2C4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58" y="556015"/>
            <a:ext cx="3403953" cy="4538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8FD3B3B-EF4E-47BF-87A0-CF05FEF1E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258" y="1380628"/>
            <a:ext cx="6510120" cy="3311058"/>
          </a:xfrm>
        </p:spPr>
        <p:txBody>
          <a:bodyPr lIns="0" anchor="ctr" anchorCtr="0"/>
          <a:lstStyle>
            <a:lvl1pPr algn="l">
              <a:defRPr sz="70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B6D88-F03B-4D9E-A8E0-9B5B5FAB16F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58" y="4958538"/>
            <a:ext cx="361514" cy="14058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2E37BA-55C9-4508-AC7B-1AA4B20BFB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258" y="5365979"/>
            <a:ext cx="3259137" cy="369174"/>
          </a:xfrm>
        </p:spPr>
        <p:txBody>
          <a:bodyPr l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DD Month YYYY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493D8D8-25D0-45D5-98BD-8410BCE50A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258" y="5817418"/>
            <a:ext cx="5550966" cy="369174"/>
          </a:xfrm>
        </p:spPr>
        <p:txBody>
          <a:bodyPr lIns="0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72AA689-7328-4044-BADB-014AC1FFE5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258" y="6186836"/>
            <a:ext cx="5550966" cy="541623"/>
          </a:xfrm>
        </p:spPr>
        <p:txBody>
          <a:bodyPr l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4726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oC charcoal">
    <p:bg>
      <p:bgPr>
        <a:solidFill>
          <a:srgbClr val="32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FE15E-36C8-2B47-ABE1-B2C9E281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8C4-A33E-CD4A-962A-B23A4828EF9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oogle Shape;164;p2">
            <a:extLst>
              <a:ext uri="{FF2B5EF4-FFF2-40B4-BE49-F238E27FC236}">
                <a16:creationId xmlns:a16="http://schemas.microsoft.com/office/drawing/2014/main" id="{7EC7AA40-9163-452C-8BC8-8F028550469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56275" y="3183426"/>
            <a:ext cx="4079459" cy="135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8;p2">
            <a:extLst>
              <a:ext uri="{FF2B5EF4-FFF2-40B4-BE49-F238E27FC236}">
                <a16:creationId xmlns:a16="http://schemas.microsoft.com/office/drawing/2014/main" id="{E0C5B915-D3CD-4CE0-81FD-2F371B7B639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540000" y="5940000"/>
            <a:ext cx="506773" cy="5067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F5D220-5015-4CA9-A641-1DF735C537BB}"/>
              </a:ext>
            </a:extLst>
          </p:cNvPr>
          <p:cNvSpPr txBox="1"/>
          <p:nvPr userDrawn="1"/>
        </p:nvSpPr>
        <p:spPr>
          <a:xfrm>
            <a:off x="0" y="1542376"/>
            <a:ext cx="9652000" cy="16214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AU" sz="4400">
                <a:solidFill>
                  <a:schemeClr val="bg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  <a:t>Acknowledgement of Country</a:t>
            </a:r>
            <a:endParaRPr lang="en-AU" sz="4400"/>
          </a:p>
        </p:txBody>
      </p:sp>
      <p:pic>
        <p:nvPicPr>
          <p:cNvPr id="2" name="Picture 1" descr="A picture containing circle, colorfulness, graphics, clock&#10;&#10;Description automatically generated">
            <a:extLst>
              <a:ext uri="{FF2B5EF4-FFF2-40B4-BE49-F238E27FC236}">
                <a16:creationId xmlns:a16="http://schemas.microsoft.com/office/drawing/2014/main" id="{C0C77B67-BED0-2950-5B27-2F97FD8CD2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163280"/>
            <a:ext cx="3987301" cy="3695238"/>
          </a:xfrm>
          <a:prstGeom prst="rect">
            <a:avLst/>
          </a:prstGeom>
        </p:spPr>
      </p:pic>
      <p:pic>
        <p:nvPicPr>
          <p:cNvPr id="3" name="Picture 2" descr="A picture containing art, graphics, drawing, graphic design&#10;&#10;Description automatically generated">
            <a:extLst>
              <a:ext uri="{FF2B5EF4-FFF2-40B4-BE49-F238E27FC236}">
                <a16:creationId xmlns:a16="http://schemas.microsoft.com/office/drawing/2014/main" id="{ED332DB2-BC38-881A-6009-BC4B7A0C4A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957" y="10450"/>
            <a:ext cx="6404043" cy="6858000"/>
          </a:xfrm>
          <a:prstGeom prst="rect">
            <a:avLst/>
          </a:prstGeom>
        </p:spPr>
      </p:pic>
      <p:pic>
        <p:nvPicPr>
          <p:cNvPr id="11" name="Picture 10" descr="A picture containing colorfulness, art, graphics&#10;&#10;Description automatically generated">
            <a:extLst>
              <a:ext uri="{FF2B5EF4-FFF2-40B4-BE49-F238E27FC236}">
                <a16:creationId xmlns:a16="http://schemas.microsoft.com/office/drawing/2014/main" id="{A1B6A82D-DB67-4D36-7305-5B7323162E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H="1">
            <a:off x="-2" y="-1"/>
            <a:ext cx="7278257" cy="124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71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ssion topi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ABFA6-8A98-6D46-B0E2-B88F2EC72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7943675" y="0"/>
            <a:ext cx="4248326" cy="5438274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DF912DC-5988-4694-8BBC-B439608E2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488" y="769505"/>
            <a:ext cx="7947025" cy="93345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CDFF00"/>
                </a:solidFill>
                <a:latin typeface="Canela Light" pitchFamily="50" charset="0"/>
              </a:defRPr>
            </a:lvl1pPr>
          </a:lstStyle>
          <a:p>
            <a:pPr lvl="0"/>
            <a:r>
              <a:rPr lang="en-AU"/>
              <a:t>Session topics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30A8C5E-4D52-E18F-CB39-7D68062567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9038" y="2173287"/>
            <a:ext cx="7038800" cy="2511425"/>
          </a:xfrm>
        </p:spPr>
        <p:txBody>
          <a:bodyPr>
            <a:normAutofit/>
          </a:bodyPr>
          <a:lstStyle>
            <a:lvl1pPr marL="342900" indent="-342900">
              <a:buClr>
                <a:srgbClr val="CD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3pPr marL="1257300" indent="-342900" algn="l">
              <a:buClr>
                <a:srgbClr val="CDFF00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Topic 1</a:t>
            </a:r>
          </a:p>
          <a:p>
            <a:pPr lvl="0"/>
            <a:r>
              <a:rPr lang="en-US"/>
              <a:t>Topic 2</a:t>
            </a:r>
          </a:p>
          <a:p>
            <a:pPr lvl="0"/>
            <a:r>
              <a:rPr lang="en-US"/>
              <a:t>Topic 3</a:t>
            </a:r>
          </a:p>
          <a:p>
            <a:pPr lvl="0"/>
            <a:r>
              <a:rPr lang="en-US"/>
              <a:t>Topic 4</a:t>
            </a:r>
          </a:p>
        </p:txBody>
      </p:sp>
    </p:spTree>
    <p:extLst>
      <p:ext uri="{BB962C8B-B14F-4D97-AF65-F5344CB8AC3E}">
        <p14:creationId xmlns:p14="http://schemas.microsoft.com/office/powerpoint/2010/main" val="862649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bg>
      <p:bgPr>
        <a:solidFill>
          <a:srgbClr val="32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F246F974-B606-E48F-E528-C556A0DB4C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769505"/>
            <a:ext cx="7947025" cy="93345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CDFF00"/>
                </a:solidFill>
                <a:latin typeface="Canela Light" pitchFamily="50" charset="0"/>
              </a:defRPr>
            </a:lvl1pPr>
          </a:lstStyle>
          <a:p>
            <a:pPr lvl="0"/>
            <a:endParaRPr lang="en-A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77C558-F840-F2C9-F312-FD481BD345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9778611" y="0"/>
            <a:ext cx="2413389" cy="30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514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vider 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ABFA6-8A98-6D46-B0E2-B88F2EC72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7943675" y="0"/>
            <a:ext cx="4248326" cy="5438274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DF912DC-5988-4694-8BBC-B439608E2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769505"/>
            <a:ext cx="7947025" cy="93345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CDFF00"/>
                </a:solidFill>
                <a:latin typeface="Canela Light" pitchFamily="50" charset="0"/>
              </a:defRPr>
            </a:lvl1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4878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nall Q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ABFA6-8A98-6D46-B0E2-B88F2EC72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9778611" y="0"/>
            <a:ext cx="2413389" cy="30893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BC3F79-1ED7-4341-8116-14AA43564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769505"/>
            <a:ext cx="7947025" cy="93345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CDFF00"/>
                </a:solidFill>
                <a:latin typeface="Canela Light" pitchFamily="50" charset="0"/>
              </a:defRPr>
            </a:lvl1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3782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coal waves">
    <p:bg>
      <p:bgPr>
        <a:solidFill>
          <a:srgbClr val="32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942C07E-97C4-43D9-84B2-BD4043BF42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1" r="45402"/>
          <a:stretch/>
        </p:blipFill>
        <p:spPr>
          <a:xfrm>
            <a:off x="8221113" y="0"/>
            <a:ext cx="3970887" cy="271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755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wer 1-Column - Pattern 3">
    <p:bg>
      <p:bgPr>
        <a:solidFill>
          <a:srgbClr val="32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9F72A-6791-274B-9C21-45454E059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00" y="509504"/>
            <a:ext cx="9652000" cy="1325563"/>
          </a:xfrm>
        </p:spPr>
        <p:txBody>
          <a:bodyPr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72C1C32-68DE-4842-A598-1800D2872D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2163" y="1835067"/>
            <a:ext cx="9652000" cy="4452937"/>
          </a:xfr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72BEAA7-C67B-2D4C-9BBB-96E66164373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BB818C4-A33E-CD4A-962A-B23A4828EF9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7205C1-16B0-3E59-AAFA-2536C59C92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9778611" y="0"/>
            <a:ext cx="2413389" cy="308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169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&amp;A open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D0E0AB-7386-48F2-BBF4-76153A13C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01" y="5810365"/>
            <a:ext cx="509700" cy="1982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5651CE5-2E20-4526-9DCC-DE6E67ED41FF}"/>
              </a:ext>
            </a:extLst>
          </p:cNvPr>
          <p:cNvGrpSpPr/>
          <p:nvPr userDrawn="1"/>
        </p:nvGrpSpPr>
        <p:grpSpPr>
          <a:xfrm>
            <a:off x="0" y="280794"/>
            <a:ext cx="2280535" cy="835172"/>
            <a:chOff x="3704252" y="499430"/>
            <a:chExt cx="2280535" cy="83517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DFC39D-601C-486D-B9CE-E3D38E33611C}"/>
                </a:ext>
              </a:extLst>
            </p:cNvPr>
            <p:cNvSpPr/>
            <p:nvPr/>
          </p:nvSpPr>
          <p:spPr>
            <a:xfrm>
              <a:off x="5150498" y="500313"/>
              <a:ext cx="834289" cy="834289"/>
            </a:xfrm>
            <a:prstGeom prst="ellipse">
              <a:avLst/>
            </a:prstGeom>
            <a:solidFill>
              <a:srgbClr val="1E2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2DAA38-CF48-4521-921D-7F2E60F86D14}"/>
                </a:ext>
              </a:extLst>
            </p:cNvPr>
            <p:cNvSpPr/>
            <p:nvPr/>
          </p:nvSpPr>
          <p:spPr>
            <a:xfrm>
              <a:off x="3704252" y="499430"/>
              <a:ext cx="1866123" cy="834288"/>
            </a:xfrm>
            <a:prstGeom prst="rect">
              <a:avLst/>
            </a:prstGeom>
            <a:solidFill>
              <a:srgbClr val="1E2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789C13B0-FCFD-4CDE-9E53-BC491885EC6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547257" cy="13967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nela-Ligh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CDFF00"/>
                </a:solidFill>
                <a:latin typeface="Canela-Light" charset="0"/>
              </a:rPr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9F76D5-68E1-411B-BB9F-66128AB729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99069" y="1063087"/>
            <a:ext cx="4151844" cy="48059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D69B8-F157-41C5-A5DA-B74FFE7DBD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1901" y="2102435"/>
            <a:ext cx="5737225" cy="2438400"/>
          </a:xfr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nela Light" pitchFamily="50" charset="0"/>
              </a:defRPr>
            </a:lvl1pPr>
          </a:lstStyle>
          <a:p>
            <a:pPr lvl="0"/>
            <a:r>
              <a:rPr lang="en-AU"/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30897331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ower 1-Column - Q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F764946-7C23-420F-8FBC-0096B96B4A0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612" r="10662"/>
          <a:stretch/>
        </p:blipFill>
        <p:spPr>
          <a:xfrm>
            <a:off x="9769642" y="-1"/>
            <a:ext cx="2422358" cy="3089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345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72EADE-3955-494C-9558-A2828FEB30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27221" y="0"/>
            <a:ext cx="626477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C7FB5-5EF7-0943-BD2D-41000F48E4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296400" cy="68580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5789D22-D48B-1A43-8098-E65C1EF2C4E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2258" y="556015"/>
            <a:ext cx="3403953" cy="45386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38FD3B3B-EF4E-47BF-87A0-CF05FEF1E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258" y="1380628"/>
            <a:ext cx="6510120" cy="3311058"/>
          </a:xfrm>
        </p:spPr>
        <p:txBody>
          <a:bodyPr lIns="0" anchor="ctr" anchorCtr="0"/>
          <a:lstStyle>
            <a:lvl1pPr algn="l">
              <a:defRPr sz="70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6B6D88-F03B-4D9E-A8E0-9B5B5FAB16F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2258" y="4958538"/>
            <a:ext cx="361514" cy="140589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2E37BA-55C9-4508-AC7B-1AA4B20BFB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258" y="5365979"/>
            <a:ext cx="3259137" cy="369174"/>
          </a:xfrm>
        </p:spPr>
        <p:txBody>
          <a:bodyPr l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DD Month YYYY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B493D8D8-25D0-45D5-98BD-8410BCE50A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258" y="5817418"/>
            <a:ext cx="5550966" cy="369174"/>
          </a:xfrm>
        </p:spPr>
        <p:txBody>
          <a:bodyPr lIns="0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72AA689-7328-4044-BADB-014AC1FFE5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258" y="6186836"/>
            <a:ext cx="5550966" cy="541623"/>
          </a:xfrm>
        </p:spPr>
        <p:txBody>
          <a:bodyPr l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3163929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oC charcoal">
    <p:bg>
      <p:bgPr>
        <a:solidFill>
          <a:srgbClr val="323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AFE15E-36C8-2B47-ABE1-B2C9E281A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818C4-A33E-CD4A-962A-B23A4828EF90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oogle Shape;164;p2">
            <a:extLst>
              <a:ext uri="{FF2B5EF4-FFF2-40B4-BE49-F238E27FC236}">
                <a16:creationId xmlns:a16="http://schemas.microsoft.com/office/drawing/2014/main" id="{7EC7AA40-9163-452C-8BC8-8F028550469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4056275" y="3183426"/>
            <a:ext cx="4079459" cy="1356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68;p2">
            <a:extLst>
              <a:ext uri="{FF2B5EF4-FFF2-40B4-BE49-F238E27FC236}">
                <a16:creationId xmlns:a16="http://schemas.microsoft.com/office/drawing/2014/main" id="{E0C5B915-D3CD-4CE0-81FD-2F371B7B6397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0" y="5940000"/>
            <a:ext cx="506773" cy="50677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CF5D220-5015-4CA9-A641-1DF735C537BB}"/>
              </a:ext>
            </a:extLst>
          </p:cNvPr>
          <p:cNvSpPr txBox="1"/>
          <p:nvPr userDrawn="1"/>
        </p:nvSpPr>
        <p:spPr>
          <a:xfrm>
            <a:off x="0" y="1542376"/>
            <a:ext cx="9652000" cy="16214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AU" sz="4400">
                <a:solidFill>
                  <a:schemeClr val="bg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  <a:t>Acknowledgement of Country</a:t>
            </a:r>
            <a:endParaRPr lang="en-AU" sz="4400"/>
          </a:p>
        </p:txBody>
      </p:sp>
      <p:pic>
        <p:nvPicPr>
          <p:cNvPr id="2" name="Picture 1" descr="A picture containing circle, colorfulness, graphics, clock&#10;&#10;Description automatically generated">
            <a:extLst>
              <a:ext uri="{FF2B5EF4-FFF2-40B4-BE49-F238E27FC236}">
                <a16:creationId xmlns:a16="http://schemas.microsoft.com/office/drawing/2014/main" id="{C0C77B67-BED0-2950-5B27-2F97FD8CD28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3163280"/>
            <a:ext cx="3987301" cy="3695238"/>
          </a:xfrm>
          <a:prstGeom prst="rect">
            <a:avLst/>
          </a:prstGeom>
        </p:spPr>
      </p:pic>
      <p:pic>
        <p:nvPicPr>
          <p:cNvPr id="3" name="Picture 2" descr="A picture containing art, graphics, drawing, graphic design&#10;&#10;Description automatically generated">
            <a:extLst>
              <a:ext uri="{FF2B5EF4-FFF2-40B4-BE49-F238E27FC236}">
                <a16:creationId xmlns:a16="http://schemas.microsoft.com/office/drawing/2014/main" id="{ED332DB2-BC38-881A-6009-BC4B7A0C4A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7957" y="10450"/>
            <a:ext cx="6404043" cy="6858000"/>
          </a:xfrm>
          <a:prstGeom prst="rect">
            <a:avLst/>
          </a:prstGeom>
        </p:spPr>
      </p:pic>
      <p:pic>
        <p:nvPicPr>
          <p:cNvPr id="11" name="Picture 10" descr="A picture containing colorfulness, art, graphics&#10;&#10;Description automatically generated">
            <a:extLst>
              <a:ext uri="{FF2B5EF4-FFF2-40B4-BE49-F238E27FC236}">
                <a16:creationId xmlns:a16="http://schemas.microsoft.com/office/drawing/2014/main" id="{A1B6A82D-DB67-4D36-7305-5B7323162EA9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-2" y="-1"/>
            <a:ext cx="7278257" cy="124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517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Title Onl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ABFA6-8A98-6D46-B0E2-B88F2EC72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702" r="11027"/>
          <a:stretch/>
        </p:blipFill>
        <p:spPr>
          <a:xfrm>
            <a:off x="7943675" y="0"/>
            <a:ext cx="4248326" cy="5438274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DF912DC-5988-4694-8BBC-B439608E2D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769505"/>
            <a:ext cx="7947025" cy="93345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CDFF00"/>
                </a:solidFill>
                <a:latin typeface="Canela Light" pitchFamily="50" charset="0"/>
              </a:defRPr>
            </a:lvl1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45303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589C7BE5-4A15-4C69-AA13-599B09B434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701552" y="0"/>
            <a:ext cx="6490448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C7FB5-5EF7-0943-BD2D-41000F48E4C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96400" cy="6946900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5789D22-D48B-1A43-8098-E65C1EF2C4E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258" y="556015"/>
            <a:ext cx="3403953" cy="453861"/>
          </a:xfrm>
          <a:prstGeom prst="rect">
            <a:avLst/>
          </a:prstGeom>
        </p:spPr>
      </p:pic>
      <p:pic>
        <p:nvPicPr>
          <p:cNvPr id="8" name="Google Shape;434;p22">
            <a:extLst>
              <a:ext uri="{FF2B5EF4-FFF2-40B4-BE49-F238E27FC236}">
                <a16:creationId xmlns:a16="http://schemas.microsoft.com/office/drawing/2014/main" id="{1FD97A31-2F43-4287-A0BE-989906F53362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0000" y="5940000"/>
            <a:ext cx="506773" cy="50677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CE50C64-4229-4D88-915D-E130A5853FD3}"/>
              </a:ext>
            </a:extLst>
          </p:cNvPr>
          <p:cNvSpPr/>
          <p:nvPr userDrawn="1"/>
        </p:nvSpPr>
        <p:spPr>
          <a:xfrm>
            <a:off x="3819691" y="3655149"/>
            <a:ext cx="3750279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CDFF00"/>
                </a:solidFill>
              </a:rPr>
              <a:t>    enquiries@asqa.gov.au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9139A4-6CE4-417F-B63C-03FD8FD59BA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111006" y="3818919"/>
            <a:ext cx="457264" cy="342948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723904-FAF2-48E1-8BC7-240828E6F053}"/>
              </a:ext>
            </a:extLst>
          </p:cNvPr>
          <p:cNvSpPr/>
          <p:nvPr userDrawn="1"/>
        </p:nvSpPr>
        <p:spPr>
          <a:xfrm>
            <a:off x="1046772" y="3655149"/>
            <a:ext cx="2583733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CDFF00"/>
                </a:solidFill>
              </a:rPr>
              <a:t>  asqa.gov.au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E2D44D5-905B-44C6-9B1A-210E8DF49B8D}"/>
              </a:ext>
            </a:extLst>
          </p:cNvPr>
          <p:cNvSpPr/>
          <p:nvPr userDrawn="1"/>
        </p:nvSpPr>
        <p:spPr>
          <a:xfrm>
            <a:off x="1046772" y="4634043"/>
            <a:ext cx="2583733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CDFF00"/>
                </a:solidFill>
              </a:rPr>
              <a:t>  asqagovau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554BE24-8FF0-465B-82F6-695F321287D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249036" y="4665318"/>
            <a:ext cx="504895" cy="4953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C3DB5C5-3EE0-4338-9559-EB1C0862144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300164" y="3714799"/>
            <a:ext cx="419158" cy="4858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2A2294E-165D-4CDB-BA9F-AECF01980649}"/>
              </a:ext>
            </a:extLst>
          </p:cNvPr>
          <p:cNvSpPr txBox="1"/>
          <p:nvPr userDrawn="1"/>
        </p:nvSpPr>
        <p:spPr>
          <a:xfrm>
            <a:off x="1079703" y="1655673"/>
            <a:ext cx="62315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>
                <a:solidFill>
                  <a:schemeClr val="lt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  <a:t>Thank you</a:t>
            </a:r>
            <a:br>
              <a:rPr lang="en-AU" sz="3200">
                <a:solidFill>
                  <a:schemeClr val="lt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</a:br>
            <a:br>
              <a:rPr lang="en-AU" sz="1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AU" sz="1800">
                <a:solidFill>
                  <a:schemeClr val="lt1"/>
                </a:solidFill>
                <a:latin typeface="Canela Light" pitchFamily="50" charset="0"/>
                <a:ea typeface="Times New Roman"/>
                <a:cs typeface="Times New Roman"/>
                <a:sym typeface="Times New Roman"/>
              </a:rPr>
              <a:t>For more information: </a:t>
            </a:r>
            <a:endParaRPr lang="en-AU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3EFB2594-30A5-317E-5F86-1868895B1132}"/>
              </a:ext>
            </a:extLst>
          </p:cNvPr>
          <p:cNvSpPr/>
          <p:nvPr userDrawn="1"/>
        </p:nvSpPr>
        <p:spPr>
          <a:xfrm>
            <a:off x="3832769" y="4681309"/>
            <a:ext cx="3750279" cy="643656"/>
          </a:xfrm>
          <a:prstGeom prst="roundRect">
            <a:avLst>
              <a:gd name="adj" fmla="val 50000"/>
            </a:avLst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>
                <a:ln>
                  <a:noFill/>
                </a:ln>
                <a:solidFill>
                  <a:srgbClr val="CD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		ASQA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4F109E-BA5D-C7EE-4764-1D397796D30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256" y="4773835"/>
            <a:ext cx="1408732" cy="42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5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ssion topic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ABFA6-8A98-6D46-B0E2-B88F2EC72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7943675" y="0"/>
            <a:ext cx="4248326" cy="5438274"/>
          </a:xfrm>
          <a:prstGeom prst="rect">
            <a:avLst/>
          </a:prstGeom>
        </p:spPr>
      </p:pic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BDF912DC-5988-4694-8BBC-B439608E2D6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8488" y="769505"/>
            <a:ext cx="7947025" cy="93345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CDFF00"/>
                </a:solidFill>
                <a:latin typeface="Canela Light" pitchFamily="50" charset="0"/>
              </a:defRPr>
            </a:lvl1pPr>
          </a:lstStyle>
          <a:p>
            <a:pPr lvl="0"/>
            <a:r>
              <a:rPr lang="en-AU"/>
              <a:t>Session topics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830A8C5E-4D52-E18F-CB39-7D68062567F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029038" y="2173287"/>
            <a:ext cx="7038800" cy="2511425"/>
          </a:xfrm>
        </p:spPr>
        <p:txBody>
          <a:bodyPr>
            <a:normAutofit/>
          </a:bodyPr>
          <a:lstStyle>
            <a:lvl1pPr marL="342900" indent="-342900">
              <a:buClr>
                <a:srgbClr val="CDFF00"/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3pPr marL="1257300" indent="-342900" algn="l">
              <a:buClr>
                <a:srgbClr val="CDFF00"/>
              </a:buClr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Topic 1</a:t>
            </a:r>
          </a:p>
          <a:p>
            <a:pPr lvl="0"/>
            <a:r>
              <a:rPr lang="en-US"/>
              <a:t>Topic 2</a:t>
            </a:r>
          </a:p>
          <a:p>
            <a:pPr lvl="0"/>
            <a:r>
              <a:rPr lang="en-US"/>
              <a:t>Topic 3</a:t>
            </a:r>
          </a:p>
          <a:p>
            <a:pPr lvl="0"/>
            <a:r>
              <a:rPr lang="en-US"/>
              <a:t>Topic 4</a:t>
            </a:r>
          </a:p>
        </p:txBody>
      </p:sp>
    </p:spTree>
    <p:extLst>
      <p:ext uri="{BB962C8B-B14F-4D97-AF65-F5344CB8AC3E}">
        <p14:creationId xmlns:p14="http://schemas.microsoft.com/office/powerpoint/2010/main" val="2070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nall Q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DABFA6-8A98-6D46-B0E2-B88F2EC72F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20702" r="11027"/>
          <a:stretch/>
        </p:blipFill>
        <p:spPr>
          <a:xfrm>
            <a:off x="9778611" y="0"/>
            <a:ext cx="2413389" cy="3089375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1BC3F79-1ED7-4341-8116-14AA43564B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769505"/>
            <a:ext cx="7947025" cy="933450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rgbClr val="CDFF00"/>
                </a:solidFill>
                <a:latin typeface="Canela Light" pitchFamily="50" charset="0"/>
              </a:defRPr>
            </a:lvl1pPr>
          </a:lstStyle>
          <a:p>
            <a:pPr lvl="0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0544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Q&amp;A opening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D0E0AB-7386-48F2-BBF4-76153A13CF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901" y="5810365"/>
            <a:ext cx="509700" cy="19821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5651CE5-2E20-4526-9DCC-DE6E67ED41FF}"/>
              </a:ext>
            </a:extLst>
          </p:cNvPr>
          <p:cNvGrpSpPr/>
          <p:nvPr userDrawn="1"/>
        </p:nvGrpSpPr>
        <p:grpSpPr>
          <a:xfrm>
            <a:off x="0" y="280794"/>
            <a:ext cx="2280535" cy="835172"/>
            <a:chOff x="3704252" y="499430"/>
            <a:chExt cx="2280535" cy="83517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DFC39D-601C-486D-B9CE-E3D38E33611C}"/>
                </a:ext>
              </a:extLst>
            </p:cNvPr>
            <p:cNvSpPr/>
            <p:nvPr/>
          </p:nvSpPr>
          <p:spPr>
            <a:xfrm>
              <a:off x="5150498" y="500313"/>
              <a:ext cx="834289" cy="834289"/>
            </a:xfrm>
            <a:prstGeom prst="ellipse">
              <a:avLst/>
            </a:prstGeom>
            <a:solidFill>
              <a:srgbClr val="1E2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D2DAA38-CF48-4521-921D-7F2E60F86D14}"/>
                </a:ext>
              </a:extLst>
            </p:cNvPr>
            <p:cNvSpPr/>
            <p:nvPr/>
          </p:nvSpPr>
          <p:spPr>
            <a:xfrm>
              <a:off x="3704252" y="499430"/>
              <a:ext cx="1866123" cy="834288"/>
            </a:xfrm>
            <a:prstGeom prst="rect">
              <a:avLst/>
            </a:prstGeom>
            <a:solidFill>
              <a:srgbClr val="1E21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789C13B0-FCFD-4CDE-9E53-BC491885EC6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2547257" cy="139676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latin typeface="Canela-Light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3600">
                <a:solidFill>
                  <a:srgbClr val="CDFF00"/>
                </a:solidFill>
                <a:latin typeface="Canela-Light" charset="0"/>
              </a:rPr>
              <a:t>Q&amp;A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A9F76D5-68E1-411B-BB9F-66128AB729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9069" y="1063087"/>
            <a:ext cx="4151844" cy="480590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DD69B8-F157-41C5-A5DA-B74FFE7DBDF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61901" y="2102435"/>
            <a:ext cx="5737225" cy="2438400"/>
          </a:xfrm>
        </p:spPr>
        <p:txBody>
          <a:bodyPr anchor="ctr">
            <a:normAutofit/>
          </a:bodyPr>
          <a:lstStyle>
            <a:lvl1pPr algn="ctr">
              <a:defRPr sz="6500">
                <a:solidFill>
                  <a:schemeClr val="bg1"/>
                </a:solidFill>
                <a:latin typeface="Canela Light" pitchFamily="50" charset="0"/>
              </a:defRPr>
            </a:lvl1pPr>
          </a:lstStyle>
          <a:p>
            <a:pPr lvl="0"/>
            <a:r>
              <a:rPr lang="en-AU"/>
              <a:t>Let’s talk</a:t>
            </a:r>
          </a:p>
        </p:txBody>
      </p:sp>
    </p:spTree>
    <p:extLst>
      <p:ext uri="{BB962C8B-B14F-4D97-AF65-F5344CB8AC3E}">
        <p14:creationId xmlns:p14="http://schemas.microsoft.com/office/powerpoint/2010/main" val="1808828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A87D6-DED3-54B9-C546-DAF9E34047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AAA40D-32C3-AFBB-2682-37231B370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007BB4-193E-74A1-97BD-51953F7A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7AEB4-52FC-4C97-9C27-D8FFD4A6E622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E1898-9BE3-9E8F-A734-1AE6B7219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2B2DFB-D0F8-F906-DE95-1701FAE18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09EFA-2E67-4029-BC42-6EEEEA8A6D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4387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769C72E-7245-4304-B075-3DA9F0D2A7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261951" y="-1"/>
            <a:ext cx="6930049" cy="69569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ABC7FB5-5EF7-0943-BD2D-41000F48E4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296400" cy="69569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363CC3-EE62-1F46-8971-ACB4A68598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2258" y="1380628"/>
            <a:ext cx="6510120" cy="3311058"/>
          </a:xfrm>
        </p:spPr>
        <p:txBody>
          <a:bodyPr lIns="0" anchor="ctr" anchorCtr="0"/>
          <a:lstStyle>
            <a:lvl1pPr algn="l">
              <a:defRPr sz="7000">
                <a:solidFill>
                  <a:schemeClr val="accent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48A3E2-2C56-3240-9D66-DCD3B0E3426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42258" y="4958538"/>
            <a:ext cx="361514" cy="140589"/>
          </a:xfrm>
          <a:prstGeom prst="rect">
            <a:avLst/>
          </a:prstGeom>
        </p:spPr>
      </p:pic>
      <p:pic>
        <p:nvPicPr>
          <p:cNvPr id="13" name="Picture 12" descr="Text&#10;&#10;Description automatically generated">
            <a:extLst>
              <a:ext uri="{FF2B5EF4-FFF2-40B4-BE49-F238E27FC236}">
                <a16:creationId xmlns:a16="http://schemas.microsoft.com/office/drawing/2014/main" id="{65789D22-D48B-1A43-8098-E65C1EF2C4E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2258" y="556015"/>
            <a:ext cx="3403953" cy="453861"/>
          </a:xfrm>
          <a:prstGeom prst="rect">
            <a:avLst/>
          </a:prstGeom>
        </p:spPr>
      </p:pic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87292B54-B7EA-4669-A647-4A07483790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42258" y="5365979"/>
            <a:ext cx="3259137" cy="369174"/>
          </a:xfrm>
        </p:spPr>
        <p:txBody>
          <a:bodyPr l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DD Month YYYY</a:t>
            </a:r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49A99112-E1A2-4A59-BC79-737A7B44EB4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42258" y="5817418"/>
            <a:ext cx="5550966" cy="369174"/>
          </a:xfrm>
        </p:spPr>
        <p:txBody>
          <a:bodyPr lIns="0">
            <a:noAutofit/>
          </a:bodyPr>
          <a:lstStyle>
            <a:lvl1pPr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 name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4F8CAC99-F857-4822-BBE3-98058767F9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42258" y="6186836"/>
            <a:ext cx="5550966" cy="541623"/>
          </a:xfrm>
        </p:spPr>
        <p:txBody>
          <a:bodyPr lIns="0">
            <a:noAutofit/>
          </a:bodyPr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Presenter title</a:t>
            </a:r>
          </a:p>
        </p:txBody>
      </p:sp>
    </p:spTree>
    <p:extLst>
      <p:ext uri="{BB962C8B-B14F-4D97-AF65-F5344CB8AC3E}">
        <p14:creationId xmlns:p14="http://schemas.microsoft.com/office/powerpoint/2010/main" val="11166929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E77DCA-06A3-4846-8D61-984EC4276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89A7C9-217B-7746-A55C-B304D5D3E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080A4A-8635-3D45-AF44-1C04BA9DB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E51E0-16B2-584A-82A5-BAA826358BD4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265A35-A2D9-674F-9A18-9E4D95C81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3CFD5-882B-9349-9AD9-1750C64310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4000" y="6498000"/>
            <a:ext cx="648000" cy="360000"/>
          </a:xfrm>
          <a:prstGeom prst="rect">
            <a:avLst/>
          </a:prstGeom>
        </p:spPr>
        <p:txBody>
          <a:bodyPr vert="horz" lIns="91440" tIns="45720" rIns="180000" bIns="45720" rtlCol="0" anchor="ctr"/>
          <a:lstStyle>
            <a:lvl1pPr algn="r">
              <a:defRPr sz="800">
                <a:solidFill>
                  <a:schemeClr val="tx2"/>
                </a:solidFill>
              </a:defRPr>
            </a:lvl1pPr>
          </a:lstStyle>
          <a:p>
            <a:fld id="{ABB818C4-A33E-CD4A-962A-B23A4828EF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6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9" r:id="rId2"/>
    <p:sldLayoutId id="2147483670" r:id="rId3"/>
    <p:sldLayoutId id="2147483692" r:id="rId4"/>
    <p:sldLayoutId id="2147483742" r:id="rId5"/>
    <p:sldLayoutId id="2147483764" r:id="rId6"/>
    <p:sldLayoutId id="214748376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Canela-Light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F49907-FEA3-BED3-BA37-18209BEA9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268DD2-5359-A6F3-94DF-8DBC0DBBDC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3D956-34BB-98A9-C389-0D8515D9D6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67AEB4-52FC-4C97-9C27-D8FFD4A6E622}" type="datetimeFigureOut">
              <a:rPr lang="en-AU" smtClean="0"/>
              <a:t>30/07/2025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91944-3468-3188-FDD6-D72E354FF1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F4E37-9ADF-BF5C-E4C6-1BAE70A75E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909EFA-2E67-4029-BC42-6EEEEA8A6D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4689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660" r:id="rId2"/>
    <p:sldLayoutId id="2147483661" r:id="rId3"/>
    <p:sldLayoutId id="2147483726" r:id="rId4"/>
    <p:sldLayoutId id="2147483727" r:id="rId5"/>
    <p:sldLayoutId id="2147483728" r:id="rId6"/>
    <p:sldLayoutId id="2147483730" r:id="rId7"/>
    <p:sldLayoutId id="2147483757" r:id="rId8"/>
    <p:sldLayoutId id="2147483732" r:id="rId9"/>
    <p:sldLayoutId id="2147483763" r:id="rId10"/>
    <p:sldLayoutId id="2147483760" r:id="rId11"/>
    <p:sldLayoutId id="21474837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hyperlink" Target="https://www.asqa.gov.au/how-we-regulate/revised-standards-rtos/practice-guide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tandards@asqa.gov.au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svg"/><Relationship Id="rId13" Type="http://schemas.openxmlformats.org/officeDocument/2006/relationships/image" Target="../media/image47.png"/><Relationship Id="rId18" Type="http://schemas.openxmlformats.org/officeDocument/2006/relationships/image" Target="../media/image52.sv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svg"/><Relationship Id="rId17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50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sv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svg"/><Relationship Id="rId4" Type="http://schemas.openxmlformats.org/officeDocument/2006/relationships/image" Target="../media/image38.svg"/><Relationship Id="rId9" Type="http://schemas.openxmlformats.org/officeDocument/2006/relationships/image" Target="../media/image43.png"/><Relationship Id="rId14" Type="http://schemas.openxmlformats.org/officeDocument/2006/relationships/image" Target="../media/image48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educationservices@asqa.gov.au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59.png"/><Relationship Id="rId17" Type="http://schemas.microsoft.com/office/2007/relationships/hdphoto" Target="../media/hdphoto8.wdp"/><Relationship Id="rId2" Type="http://schemas.openxmlformats.org/officeDocument/2006/relationships/image" Target="../media/image54.png"/><Relationship Id="rId16" Type="http://schemas.openxmlformats.org/officeDocument/2006/relationships/image" Target="../media/image6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6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7.wdp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microsoft.com/office/2007/relationships/hdphoto" Target="../media/hdphoto4.wdp"/><Relationship Id="rId1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surveys.asqa.gov.au/n/91XtLo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8C6BC2F-C977-4982-8AA7-3B856ECBA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593" y="2816368"/>
            <a:ext cx="8503985" cy="2443161"/>
          </a:xfrm>
        </p:spPr>
        <p:txBody>
          <a:bodyPr>
            <a:normAutofit fontScale="90000"/>
          </a:bodyPr>
          <a:lstStyle/>
          <a:p>
            <a:r>
              <a:rPr lang="en-AU" sz="8000">
                <a:latin typeface="Canela-Light"/>
              </a:rPr>
              <a:t>2025 Standards</a:t>
            </a:r>
            <a:br>
              <a:rPr lang="en-AU" sz="8000"/>
            </a:br>
            <a:br>
              <a:rPr lang="en-AU" sz="8000">
                <a:latin typeface="Canela-Light"/>
              </a:rPr>
            </a:br>
            <a:r>
              <a:rPr lang="en-AU" sz="4400">
                <a:latin typeface="Canela-Light"/>
              </a:rPr>
              <a:t>ASQA Information Webinar</a:t>
            </a:r>
            <a:br>
              <a:rPr lang="en-AU" sz="4400"/>
            </a:br>
            <a:br>
              <a:rPr lang="en-AU" sz="8000"/>
            </a:br>
            <a:r>
              <a:rPr lang="en-AU" sz="3100">
                <a:latin typeface="Canela-Light"/>
              </a:rPr>
              <a:t>27 June 2025</a:t>
            </a:r>
            <a:br>
              <a:rPr lang="en-AU"/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951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D05BBE-C171-B2A0-E2F4-9886ABCAB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178DF7A-5BA7-EE1B-87F3-947E510C7618}"/>
              </a:ext>
            </a:extLst>
          </p:cNvPr>
          <p:cNvSpPr txBox="1"/>
          <p:nvPr/>
        </p:nvSpPr>
        <p:spPr>
          <a:xfrm>
            <a:off x="777875" y="1888959"/>
            <a:ext cx="6442075" cy="3810198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rmAutofit/>
          </a:bodyPr>
          <a:lstStyle/>
          <a:p>
            <a:pPr marL="342900" indent="-342900" algn="l">
              <a:spcAft>
                <a:spcPts val="1000"/>
              </a:spcAft>
              <a:buClr>
                <a:srgbClr val="CDFF00"/>
              </a:buClr>
              <a:buBlip>
                <a:blip r:embed="rId3"/>
              </a:buBlip>
            </a:pPr>
            <a:endParaRPr lang="en-AU" sz="2000">
              <a:solidFill>
                <a:srgbClr val="FFFFFF"/>
              </a:solidFill>
            </a:endParaRPr>
          </a:p>
          <a:p>
            <a:pPr marL="342900" indent="-342900" algn="l">
              <a:spcAft>
                <a:spcPts val="1000"/>
              </a:spcAft>
              <a:buClr>
                <a:srgbClr val="CDFF00"/>
              </a:buClr>
              <a:buBlip>
                <a:blip r:embed="rId3"/>
              </a:buBlip>
            </a:pPr>
            <a:endParaRPr lang="en-AU" sz="2000">
              <a:solidFill>
                <a:srgbClr val="FFFFFF"/>
              </a:solidFill>
            </a:endParaRP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B60790C5-4F40-9897-2F6B-A08582F8C766}"/>
              </a:ext>
            </a:extLst>
          </p:cNvPr>
          <p:cNvSpPr txBox="1">
            <a:spLocks/>
          </p:cNvSpPr>
          <p:nvPr/>
        </p:nvSpPr>
        <p:spPr>
          <a:xfrm>
            <a:off x="461940" y="400821"/>
            <a:ext cx="9872769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/>
              <a:t>Practice Guide library</a:t>
            </a:r>
          </a:p>
        </p:txBody>
      </p:sp>
      <p:sp>
        <p:nvSpPr>
          <p:cNvPr id="141" name="Round Same Side Corner Rectangle 3">
            <a:extLst>
              <a:ext uri="{FF2B5EF4-FFF2-40B4-BE49-F238E27FC236}">
                <a16:creationId xmlns:a16="http://schemas.microsoft.com/office/drawing/2014/main" id="{97E35931-053C-99A3-FA44-CF25DE08DE81}"/>
              </a:ext>
            </a:extLst>
          </p:cNvPr>
          <p:cNvSpPr>
            <a:spLocks/>
          </p:cNvSpPr>
          <p:nvPr/>
        </p:nvSpPr>
        <p:spPr>
          <a:xfrm rot="16200000">
            <a:off x="472148" y="5007772"/>
            <a:ext cx="504000" cy="54000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A46E689-C78F-BB5C-8E84-809EBD366A26}"/>
              </a:ext>
            </a:extLst>
          </p:cNvPr>
          <p:cNvGrpSpPr/>
          <p:nvPr/>
        </p:nvGrpSpPr>
        <p:grpSpPr>
          <a:xfrm>
            <a:off x="454148" y="1501775"/>
            <a:ext cx="11580477" cy="4029838"/>
            <a:chOff x="454148" y="1492594"/>
            <a:chExt cx="11580477" cy="4029838"/>
          </a:xfrm>
        </p:grpSpPr>
        <p:sp>
          <p:nvSpPr>
            <p:cNvPr id="129" name="Round Same Side Corner Rectangle 3">
              <a:extLst>
                <a:ext uri="{FF2B5EF4-FFF2-40B4-BE49-F238E27FC236}">
                  <a16:creationId xmlns:a16="http://schemas.microsoft.com/office/drawing/2014/main" id="{B590E580-FC37-7161-B2E4-B72C0C7DC119}"/>
                </a:ext>
              </a:extLst>
            </p:cNvPr>
            <p:cNvSpPr>
              <a:spLocks/>
            </p:cNvSpPr>
            <p:nvPr/>
          </p:nvSpPr>
          <p:spPr>
            <a:xfrm rot="16200000">
              <a:off x="473348" y="1545755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0222348B-14E9-143F-8A57-9864994A1C06}"/>
                </a:ext>
              </a:extLst>
            </p:cNvPr>
            <p:cNvSpPr>
              <a:spLocks/>
            </p:cNvSpPr>
            <p:nvPr/>
          </p:nvSpPr>
          <p:spPr>
            <a:xfrm>
              <a:off x="1047658" y="1567916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Training</a:t>
              </a:r>
              <a:endParaRPr lang="en-US" sz="1600" b="1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31" name="Round Same Side Corner Rectangle 3">
              <a:extLst>
                <a:ext uri="{FF2B5EF4-FFF2-40B4-BE49-F238E27FC236}">
                  <a16:creationId xmlns:a16="http://schemas.microsoft.com/office/drawing/2014/main" id="{21BE0014-2491-820A-3DA9-FEE8D91C2C64}"/>
                </a:ext>
              </a:extLst>
            </p:cNvPr>
            <p:cNvSpPr>
              <a:spLocks/>
            </p:cNvSpPr>
            <p:nvPr/>
          </p:nvSpPr>
          <p:spPr>
            <a:xfrm rot="16200000">
              <a:off x="473347" y="2127025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:a16="http://schemas.microsoft.com/office/drawing/2014/main" id="{41BB6E99-4C10-3CFD-C095-5B61C68DAAF2}"/>
                </a:ext>
              </a:extLst>
            </p:cNvPr>
            <p:cNvSpPr>
              <a:spLocks/>
            </p:cNvSpPr>
            <p:nvPr/>
          </p:nvSpPr>
          <p:spPr>
            <a:xfrm>
              <a:off x="1047658" y="2148421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Assessment</a:t>
              </a:r>
            </a:p>
          </p:txBody>
        </p:sp>
        <p:sp>
          <p:nvSpPr>
            <p:cNvPr id="133" name="Round Same Side Corner Rectangle 3">
              <a:extLst>
                <a:ext uri="{FF2B5EF4-FFF2-40B4-BE49-F238E27FC236}">
                  <a16:creationId xmlns:a16="http://schemas.microsoft.com/office/drawing/2014/main" id="{25187881-DFEA-72E8-A9E3-0120FBCFA9C6}"/>
                </a:ext>
              </a:extLst>
            </p:cNvPr>
            <p:cNvSpPr>
              <a:spLocks/>
            </p:cNvSpPr>
            <p:nvPr/>
          </p:nvSpPr>
          <p:spPr>
            <a:xfrm rot="16200000">
              <a:off x="479940" y="2702471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7250A8F-07A9-5B2F-17E7-1957481C6DDF}"/>
                </a:ext>
              </a:extLst>
            </p:cNvPr>
            <p:cNvSpPr>
              <a:spLocks/>
            </p:cNvSpPr>
            <p:nvPr/>
          </p:nvSpPr>
          <p:spPr>
            <a:xfrm>
              <a:off x="1044575" y="2726136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400" b="1">
                  <a:effectLst/>
                  <a:ea typeface="Lato" panose="020F0502020204030203" pitchFamily="34" charset="0"/>
                  <a:cs typeface="Lato" panose="020F0502020204030203" pitchFamily="34" charset="0"/>
                </a:rPr>
                <a:t>Recognition of Prior Learning &amp; Credit Transfer</a:t>
              </a:r>
            </a:p>
          </p:txBody>
        </p:sp>
        <p:sp>
          <p:nvSpPr>
            <p:cNvPr id="135" name="Round Same Side Corner Rectangle 3">
              <a:extLst>
                <a:ext uri="{FF2B5EF4-FFF2-40B4-BE49-F238E27FC236}">
                  <a16:creationId xmlns:a16="http://schemas.microsoft.com/office/drawing/2014/main" id="{55735FE3-B6A8-A9FB-D809-119C3BFD836F}"/>
                </a:ext>
              </a:extLst>
            </p:cNvPr>
            <p:cNvSpPr>
              <a:spLocks/>
            </p:cNvSpPr>
            <p:nvPr/>
          </p:nvSpPr>
          <p:spPr>
            <a:xfrm rot="16200000">
              <a:off x="479940" y="3270326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60946321-3AB2-9EC4-98C0-702A82D89CE1}"/>
                </a:ext>
              </a:extLst>
            </p:cNvPr>
            <p:cNvSpPr>
              <a:spLocks/>
            </p:cNvSpPr>
            <p:nvPr/>
          </p:nvSpPr>
          <p:spPr>
            <a:xfrm>
              <a:off x="1047658" y="3293174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Facilities, Resources &amp; Equipment</a:t>
              </a:r>
            </a:p>
          </p:txBody>
        </p:sp>
        <p:sp>
          <p:nvSpPr>
            <p:cNvPr id="137" name="Round Same Side Corner Rectangle 3">
              <a:extLst>
                <a:ext uri="{FF2B5EF4-FFF2-40B4-BE49-F238E27FC236}">
                  <a16:creationId xmlns:a16="http://schemas.microsoft.com/office/drawing/2014/main" id="{095AA6C3-6E5E-DD3F-AD37-DFC253EA3506}"/>
                </a:ext>
              </a:extLst>
            </p:cNvPr>
            <p:cNvSpPr>
              <a:spLocks/>
            </p:cNvSpPr>
            <p:nvPr/>
          </p:nvSpPr>
          <p:spPr>
            <a:xfrm rot="16200000">
              <a:off x="479940" y="3850923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E8B39D0D-62E3-9B2C-77C1-BDE83C65E8A1}"/>
                </a:ext>
              </a:extLst>
            </p:cNvPr>
            <p:cNvSpPr>
              <a:spLocks/>
            </p:cNvSpPr>
            <p:nvPr/>
          </p:nvSpPr>
          <p:spPr>
            <a:xfrm>
              <a:off x="1047658" y="3873679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Information</a:t>
              </a:r>
            </a:p>
          </p:txBody>
        </p:sp>
        <p:sp>
          <p:nvSpPr>
            <p:cNvPr id="139" name="Round Same Side Corner Rectangle 3">
              <a:extLst>
                <a:ext uri="{FF2B5EF4-FFF2-40B4-BE49-F238E27FC236}">
                  <a16:creationId xmlns:a16="http://schemas.microsoft.com/office/drawing/2014/main" id="{CA0EBB05-83D1-ECB3-D30D-60EA5D681A07}"/>
                </a:ext>
              </a:extLst>
            </p:cNvPr>
            <p:cNvSpPr>
              <a:spLocks/>
            </p:cNvSpPr>
            <p:nvPr/>
          </p:nvSpPr>
          <p:spPr>
            <a:xfrm rot="16200000">
              <a:off x="472148" y="4417608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C95AC6D6-CB3C-0FF5-1443-888B19C4E5F5}"/>
                </a:ext>
              </a:extLst>
            </p:cNvPr>
            <p:cNvSpPr>
              <a:spLocks/>
            </p:cNvSpPr>
            <p:nvPr/>
          </p:nvSpPr>
          <p:spPr>
            <a:xfrm>
              <a:off x="1047657" y="4440143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Training Support</a:t>
              </a:r>
              <a:endParaRPr lang="en-US" b="1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392B278D-24B8-1F3E-69D5-C9764C317EF9}"/>
                </a:ext>
              </a:extLst>
            </p:cNvPr>
            <p:cNvSpPr>
              <a:spLocks/>
            </p:cNvSpPr>
            <p:nvPr/>
          </p:nvSpPr>
          <p:spPr>
            <a:xfrm>
              <a:off x="1047658" y="5018432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Diversity &amp; Inclusion</a:t>
              </a:r>
              <a:endParaRPr lang="en-US" b="1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3" name="Round Same Side Corner Rectangle 3">
              <a:extLst>
                <a:ext uri="{FF2B5EF4-FFF2-40B4-BE49-F238E27FC236}">
                  <a16:creationId xmlns:a16="http://schemas.microsoft.com/office/drawing/2014/main" id="{1257FCF5-6083-2A15-F1E2-CAE278CCD3AE}"/>
                </a:ext>
              </a:extLst>
            </p:cNvPr>
            <p:cNvSpPr>
              <a:spLocks/>
            </p:cNvSpPr>
            <p:nvPr/>
          </p:nvSpPr>
          <p:spPr>
            <a:xfrm rot="16200000">
              <a:off x="4392144" y="1474594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07AA792B-E66A-AA19-DC29-627CFC68D8F0}"/>
                </a:ext>
              </a:extLst>
            </p:cNvPr>
            <p:cNvSpPr>
              <a:spLocks/>
            </p:cNvSpPr>
            <p:nvPr/>
          </p:nvSpPr>
          <p:spPr>
            <a:xfrm>
              <a:off x="4973199" y="1509061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Wellbeing</a:t>
              </a:r>
              <a:endParaRPr lang="en-US" b="1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5" name="Round Same Side Corner Rectangle 3">
              <a:extLst>
                <a:ext uri="{FF2B5EF4-FFF2-40B4-BE49-F238E27FC236}">
                  <a16:creationId xmlns:a16="http://schemas.microsoft.com/office/drawing/2014/main" id="{B311CBBB-77A5-F9CA-59CF-107A776E21FE}"/>
                </a:ext>
              </a:extLst>
            </p:cNvPr>
            <p:cNvSpPr>
              <a:spLocks/>
            </p:cNvSpPr>
            <p:nvPr/>
          </p:nvSpPr>
          <p:spPr>
            <a:xfrm rot="16200000">
              <a:off x="4392144" y="2042302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2D4D1C41-204E-984E-F25E-7D480367F416}"/>
                </a:ext>
              </a:extLst>
            </p:cNvPr>
            <p:cNvSpPr>
              <a:spLocks/>
            </p:cNvSpPr>
            <p:nvPr/>
          </p:nvSpPr>
          <p:spPr>
            <a:xfrm>
              <a:off x="4973198" y="2075525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Feedback, Complaints &amp; Appeals</a:t>
              </a:r>
            </a:p>
          </p:txBody>
        </p:sp>
        <p:sp>
          <p:nvSpPr>
            <p:cNvPr id="147" name="Round Same Side Corner Rectangle 3">
              <a:extLst>
                <a:ext uri="{FF2B5EF4-FFF2-40B4-BE49-F238E27FC236}">
                  <a16:creationId xmlns:a16="http://schemas.microsoft.com/office/drawing/2014/main" id="{97E396A6-3D40-DF20-0082-E867D8BEABF5}"/>
                </a:ext>
              </a:extLst>
            </p:cNvPr>
            <p:cNvSpPr>
              <a:spLocks/>
            </p:cNvSpPr>
            <p:nvPr/>
          </p:nvSpPr>
          <p:spPr>
            <a:xfrm rot="16200000">
              <a:off x="4405902" y="2657414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F49FDD70-76A1-9414-61E8-8C1915C33D90}"/>
                </a:ext>
              </a:extLst>
            </p:cNvPr>
            <p:cNvSpPr>
              <a:spLocks/>
            </p:cNvSpPr>
            <p:nvPr/>
          </p:nvSpPr>
          <p:spPr>
            <a:xfrm>
              <a:off x="4982297" y="2690387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VET Workforce Management</a:t>
              </a:r>
              <a:endParaRPr lang="en-US" b="1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9" name="Round Same Side Corner Rectangle 3">
              <a:extLst>
                <a:ext uri="{FF2B5EF4-FFF2-40B4-BE49-F238E27FC236}">
                  <a16:creationId xmlns:a16="http://schemas.microsoft.com/office/drawing/2014/main" id="{7AA2B710-252E-7002-4376-B1F33B9057E6}"/>
                </a:ext>
              </a:extLst>
            </p:cNvPr>
            <p:cNvSpPr>
              <a:spLocks/>
            </p:cNvSpPr>
            <p:nvPr/>
          </p:nvSpPr>
          <p:spPr>
            <a:xfrm rot="16200000">
              <a:off x="4414579" y="3239757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D82C8EB3-E1CF-C99F-0C2E-ABE146982948}"/>
                </a:ext>
              </a:extLst>
            </p:cNvPr>
            <p:cNvSpPr>
              <a:spLocks/>
            </p:cNvSpPr>
            <p:nvPr/>
          </p:nvSpPr>
          <p:spPr>
            <a:xfrm>
              <a:off x="4982297" y="3270892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AU" sz="1400" b="1">
                  <a:effectLst/>
                  <a:ea typeface="Lato" panose="020F0502020204030203" pitchFamily="34" charset="0"/>
                  <a:cs typeface="Lato" panose="020F0502020204030203" pitchFamily="34" charset="0"/>
                </a:rPr>
                <a:t>Trainer </a:t>
              </a:r>
              <a:r>
                <a:rPr lang="en-AU" sz="1400" b="1">
                  <a:ea typeface="Lato" panose="020F0502020204030203" pitchFamily="34" charset="0"/>
                  <a:cs typeface="Lato" panose="020F0502020204030203" pitchFamily="34" charset="0"/>
                </a:rPr>
                <a:t>&amp; </a:t>
              </a:r>
              <a:r>
                <a:rPr lang="en-AU" sz="1400" b="1">
                  <a:effectLst/>
                  <a:ea typeface="Lato" panose="020F0502020204030203" pitchFamily="34" charset="0"/>
                  <a:cs typeface="Lato" panose="020F0502020204030203" pitchFamily="34" charset="0"/>
                </a:rPr>
                <a:t>Assessor </a:t>
              </a:r>
              <a:r>
                <a:rPr lang="en-AU" sz="1400" b="1">
                  <a:ea typeface="Lato" panose="020F0502020204030203" pitchFamily="34" charset="0"/>
                  <a:cs typeface="Lato" panose="020F0502020204030203" pitchFamily="34" charset="0"/>
                </a:rPr>
                <a:t>C</a:t>
              </a:r>
              <a:r>
                <a:rPr lang="en-AU" sz="1400" b="1">
                  <a:effectLst/>
                  <a:ea typeface="Lato" panose="020F0502020204030203" pitchFamily="34" charset="0"/>
                  <a:cs typeface="Lato" panose="020F0502020204030203" pitchFamily="34" charset="0"/>
                </a:rPr>
                <a:t>ompetencies</a:t>
              </a:r>
            </a:p>
          </p:txBody>
        </p:sp>
        <p:sp>
          <p:nvSpPr>
            <p:cNvPr id="151" name="Round Same Side Corner Rectangle 3">
              <a:extLst>
                <a:ext uri="{FF2B5EF4-FFF2-40B4-BE49-F238E27FC236}">
                  <a16:creationId xmlns:a16="http://schemas.microsoft.com/office/drawing/2014/main" id="{53D0A991-0B0F-982B-6DA4-476D1CD07F34}"/>
                </a:ext>
              </a:extLst>
            </p:cNvPr>
            <p:cNvSpPr>
              <a:spLocks/>
            </p:cNvSpPr>
            <p:nvPr/>
          </p:nvSpPr>
          <p:spPr>
            <a:xfrm rot="16200000">
              <a:off x="4405902" y="3814342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B4E50EF2-1BAD-D4FB-3637-DC0B883B2761}"/>
                </a:ext>
              </a:extLst>
            </p:cNvPr>
            <p:cNvSpPr>
              <a:spLocks/>
            </p:cNvSpPr>
            <p:nvPr/>
          </p:nvSpPr>
          <p:spPr>
            <a:xfrm>
              <a:off x="4982296" y="3837356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Leadership &amp; Accountability</a:t>
              </a:r>
              <a:endParaRPr lang="en-US" b="1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3" name="Round Same Side Corner Rectangle 3">
              <a:extLst>
                <a:ext uri="{FF2B5EF4-FFF2-40B4-BE49-F238E27FC236}">
                  <a16:creationId xmlns:a16="http://schemas.microsoft.com/office/drawing/2014/main" id="{53AC9784-01D3-0F9D-D5A9-6042E08A577F}"/>
                </a:ext>
              </a:extLst>
            </p:cNvPr>
            <p:cNvSpPr>
              <a:spLocks/>
            </p:cNvSpPr>
            <p:nvPr/>
          </p:nvSpPr>
          <p:spPr>
            <a:xfrm rot="16200000">
              <a:off x="4414579" y="4392548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F2573060-BC4E-F548-7F75-224593803C96}"/>
                </a:ext>
              </a:extLst>
            </p:cNvPr>
            <p:cNvSpPr>
              <a:spLocks/>
            </p:cNvSpPr>
            <p:nvPr/>
          </p:nvSpPr>
          <p:spPr>
            <a:xfrm>
              <a:off x="4982297" y="4415645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Risk Management</a:t>
              </a:r>
              <a:endParaRPr lang="en-US" b="1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5" name="Round Same Side Corner Rectangle 3">
              <a:extLst>
                <a:ext uri="{FF2B5EF4-FFF2-40B4-BE49-F238E27FC236}">
                  <a16:creationId xmlns:a16="http://schemas.microsoft.com/office/drawing/2014/main" id="{60C302D7-D650-8B06-9ED2-3C8A64FC8627}"/>
                </a:ext>
              </a:extLst>
            </p:cNvPr>
            <p:cNvSpPr>
              <a:spLocks/>
            </p:cNvSpPr>
            <p:nvPr/>
          </p:nvSpPr>
          <p:spPr>
            <a:xfrm rot="16200000">
              <a:off x="4414579" y="4973395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D02DA3B-36B8-3CD5-C649-5A7F2DE20EAB}"/>
                </a:ext>
              </a:extLst>
            </p:cNvPr>
            <p:cNvSpPr>
              <a:spLocks/>
            </p:cNvSpPr>
            <p:nvPr/>
          </p:nvSpPr>
          <p:spPr>
            <a:xfrm>
              <a:off x="4982297" y="4996150"/>
              <a:ext cx="3125837" cy="504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Continuous Improvement</a:t>
              </a:r>
              <a:endParaRPr lang="en-US" b="1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57" name="Round Same Side Corner Rectangle 3">
              <a:extLst>
                <a:ext uri="{FF2B5EF4-FFF2-40B4-BE49-F238E27FC236}">
                  <a16:creationId xmlns:a16="http://schemas.microsoft.com/office/drawing/2014/main" id="{6F95C0FA-1AF1-C0DF-9EAC-F8F6CF4562E1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09008" y="1512747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F62218BC-FE7A-6FD3-D74A-B03616F80CB6}"/>
                </a:ext>
              </a:extLst>
            </p:cNvPr>
            <p:cNvSpPr>
              <a:spLocks/>
            </p:cNvSpPr>
            <p:nvPr/>
          </p:nvSpPr>
          <p:spPr>
            <a:xfrm>
              <a:off x="8885402" y="1525982"/>
              <a:ext cx="3125837" cy="504000"/>
            </a:xfrm>
            <a:prstGeom prst="rect">
              <a:avLst/>
            </a:prstGeom>
            <a:solidFill>
              <a:srgbClr val="005187"/>
            </a:solidFill>
            <a:ln>
              <a:solidFill>
                <a:srgbClr val="2A78A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Information &amp; Transparency</a:t>
              </a:r>
            </a:p>
          </p:txBody>
        </p:sp>
        <p:sp>
          <p:nvSpPr>
            <p:cNvPr id="159" name="Round Same Side Corner Rectangle 3">
              <a:extLst>
                <a:ext uri="{FF2B5EF4-FFF2-40B4-BE49-F238E27FC236}">
                  <a16:creationId xmlns:a16="http://schemas.microsoft.com/office/drawing/2014/main" id="{1F7B7224-41DA-3A60-D7B9-9E1ED3463E6B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17685" y="2081336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ound Same Side Corner Rectangle 3">
              <a:extLst>
                <a:ext uri="{FF2B5EF4-FFF2-40B4-BE49-F238E27FC236}">
                  <a16:creationId xmlns:a16="http://schemas.microsoft.com/office/drawing/2014/main" id="{E645A71E-465D-6669-30C8-B4B65048B560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17685" y="2663670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D492986C-060F-1B6E-5510-6D773B384D22}"/>
                </a:ext>
              </a:extLst>
            </p:cNvPr>
            <p:cNvSpPr>
              <a:spLocks/>
            </p:cNvSpPr>
            <p:nvPr/>
          </p:nvSpPr>
          <p:spPr>
            <a:xfrm>
              <a:off x="8908788" y="2114742"/>
              <a:ext cx="3125837" cy="504000"/>
            </a:xfrm>
            <a:prstGeom prst="rect">
              <a:avLst/>
            </a:prstGeom>
            <a:solidFill>
              <a:srgbClr val="005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Integrity of Nationally Recognised Training Products</a:t>
              </a:r>
              <a:endParaRPr lang="en-US" b="1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2" name="Round Same Side Corner Rectangle 3">
              <a:extLst>
                <a:ext uri="{FF2B5EF4-FFF2-40B4-BE49-F238E27FC236}">
                  <a16:creationId xmlns:a16="http://schemas.microsoft.com/office/drawing/2014/main" id="{4E52F85A-0D74-4A19-B349-0A13452F9B7E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19412" y="3216290"/>
              <a:ext cx="504000" cy="543453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id="{88AF90CE-41C5-A77D-AC8A-E64109484842}"/>
                </a:ext>
              </a:extLst>
            </p:cNvPr>
            <p:cNvSpPr>
              <a:spLocks/>
            </p:cNvSpPr>
            <p:nvPr/>
          </p:nvSpPr>
          <p:spPr>
            <a:xfrm>
              <a:off x="8908261" y="2690387"/>
              <a:ext cx="3125837" cy="504000"/>
            </a:xfrm>
            <a:prstGeom prst="rect">
              <a:avLst/>
            </a:prstGeom>
            <a:solidFill>
              <a:srgbClr val="005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Accountability</a:t>
              </a:r>
            </a:p>
          </p:txBody>
        </p:sp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054987B7-7DA7-5863-8592-78D64E135D57}"/>
                </a:ext>
              </a:extLst>
            </p:cNvPr>
            <p:cNvSpPr>
              <a:spLocks/>
            </p:cNvSpPr>
            <p:nvPr/>
          </p:nvSpPr>
          <p:spPr>
            <a:xfrm>
              <a:off x="8908261" y="3251240"/>
              <a:ext cx="3125837" cy="504000"/>
            </a:xfrm>
            <a:prstGeom prst="rect">
              <a:avLst/>
            </a:prstGeom>
            <a:solidFill>
              <a:srgbClr val="0051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Fit &amp; Proper Person Requirements</a:t>
              </a:r>
            </a:p>
          </p:txBody>
        </p:sp>
        <p:sp>
          <p:nvSpPr>
            <p:cNvPr id="165" name="Round Same Side Corner Rectangle 3">
              <a:extLst>
                <a:ext uri="{FF2B5EF4-FFF2-40B4-BE49-F238E27FC236}">
                  <a16:creationId xmlns:a16="http://schemas.microsoft.com/office/drawing/2014/main" id="{3195C54A-C748-EC88-56B7-DB29413BFBFE}"/>
                </a:ext>
              </a:extLst>
            </p:cNvPr>
            <p:cNvSpPr>
              <a:spLocks/>
            </p:cNvSpPr>
            <p:nvPr/>
          </p:nvSpPr>
          <p:spPr>
            <a:xfrm rot="16200000">
              <a:off x="8340543" y="3755207"/>
              <a:ext cx="504000" cy="540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66B2D6FA-895E-0227-31EE-8D19E811C98A}"/>
                </a:ext>
              </a:extLst>
            </p:cNvPr>
            <p:cNvSpPr>
              <a:spLocks/>
            </p:cNvSpPr>
            <p:nvPr/>
          </p:nvSpPr>
          <p:spPr>
            <a:xfrm>
              <a:off x="8908261" y="3798006"/>
              <a:ext cx="3125837" cy="5040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b="1">
                  <a:ea typeface="Lato" panose="020F0502020204030203" pitchFamily="34" charset="0"/>
                  <a:cs typeface="Lato" panose="020F0502020204030203" pitchFamily="34" charset="0"/>
                </a:rPr>
                <a:t>Credential Policy</a:t>
              </a:r>
              <a:endParaRPr lang="en-US" b="1"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7" name="Flowchart: Process 166">
              <a:extLst>
                <a:ext uri="{FF2B5EF4-FFF2-40B4-BE49-F238E27FC236}">
                  <a16:creationId xmlns:a16="http://schemas.microsoft.com/office/drawing/2014/main" id="{907B1244-B748-21BA-F949-CB01E26D82B3}"/>
                </a:ext>
              </a:extLst>
            </p:cNvPr>
            <p:cNvSpPr/>
            <p:nvPr/>
          </p:nvSpPr>
          <p:spPr>
            <a:xfrm>
              <a:off x="633049" y="1714257"/>
              <a:ext cx="2667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1</a:t>
              </a:r>
            </a:p>
          </p:txBody>
        </p:sp>
        <p:sp>
          <p:nvSpPr>
            <p:cNvPr id="168" name="Flowchart: Process 167">
              <a:extLst>
                <a:ext uri="{FF2B5EF4-FFF2-40B4-BE49-F238E27FC236}">
                  <a16:creationId xmlns:a16="http://schemas.microsoft.com/office/drawing/2014/main" id="{18D455A3-178C-7764-70D5-9F5623BAA182}"/>
                </a:ext>
              </a:extLst>
            </p:cNvPr>
            <p:cNvSpPr/>
            <p:nvPr/>
          </p:nvSpPr>
          <p:spPr>
            <a:xfrm>
              <a:off x="633049" y="2299105"/>
              <a:ext cx="2667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2</a:t>
              </a:r>
            </a:p>
          </p:txBody>
        </p:sp>
        <p:sp>
          <p:nvSpPr>
            <p:cNvPr id="169" name="Flowchart: Process 168">
              <a:extLst>
                <a:ext uri="{FF2B5EF4-FFF2-40B4-BE49-F238E27FC236}">
                  <a16:creationId xmlns:a16="http://schemas.microsoft.com/office/drawing/2014/main" id="{83EF3102-D970-9036-D99B-24291CCC608A}"/>
                </a:ext>
              </a:extLst>
            </p:cNvPr>
            <p:cNvSpPr/>
            <p:nvPr/>
          </p:nvSpPr>
          <p:spPr>
            <a:xfrm>
              <a:off x="622795" y="2873681"/>
              <a:ext cx="2667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3</a:t>
              </a:r>
            </a:p>
          </p:txBody>
        </p:sp>
        <p:sp>
          <p:nvSpPr>
            <p:cNvPr id="170" name="Flowchart: Process 169">
              <a:extLst>
                <a:ext uri="{FF2B5EF4-FFF2-40B4-BE49-F238E27FC236}">
                  <a16:creationId xmlns:a16="http://schemas.microsoft.com/office/drawing/2014/main" id="{F4DCF20D-F79F-179C-89FF-4543537310C8}"/>
                </a:ext>
              </a:extLst>
            </p:cNvPr>
            <p:cNvSpPr/>
            <p:nvPr/>
          </p:nvSpPr>
          <p:spPr>
            <a:xfrm>
              <a:off x="622795" y="3429476"/>
              <a:ext cx="2667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4</a:t>
              </a:r>
            </a:p>
          </p:txBody>
        </p:sp>
        <p:sp>
          <p:nvSpPr>
            <p:cNvPr id="171" name="Flowchart: Process 170">
              <a:extLst>
                <a:ext uri="{FF2B5EF4-FFF2-40B4-BE49-F238E27FC236}">
                  <a16:creationId xmlns:a16="http://schemas.microsoft.com/office/drawing/2014/main" id="{40C59AAA-8480-6669-13D4-F3ED1BCCAA4B}"/>
                </a:ext>
              </a:extLst>
            </p:cNvPr>
            <p:cNvSpPr/>
            <p:nvPr/>
          </p:nvSpPr>
          <p:spPr>
            <a:xfrm>
              <a:off x="634102" y="4003307"/>
              <a:ext cx="2667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5</a:t>
              </a:r>
            </a:p>
          </p:txBody>
        </p:sp>
        <p:sp>
          <p:nvSpPr>
            <p:cNvPr id="172" name="Flowchart: Process 171">
              <a:extLst>
                <a:ext uri="{FF2B5EF4-FFF2-40B4-BE49-F238E27FC236}">
                  <a16:creationId xmlns:a16="http://schemas.microsoft.com/office/drawing/2014/main" id="{1DE8BF46-6818-1036-A632-6836005AC690}"/>
                </a:ext>
              </a:extLst>
            </p:cNvPr>
            <p:cNvSpPr/>
            <p:nvPr/>
          </p:nvSpPr>
          <p:spPr>
            <a:xfrm>
              <a:off x="633049" y="4582750"/>
              <a:ext cx="2667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6</a:t>
              </a:r>
            </a:p>
          </p:txBody>
        </p:sp>
        <p:sp>
          <p:nvSpPr>
            <p:cNvPr id="173" name="Flowchart: Process 172">
              <a:extLst>
                <a:ext uri="{FF2B5EF4-FFF2-40B4-BE49-F238E27FC236}">
                  <a16:creationId xmlns:a16="http://schemas.microsoft.com/office/drawing/2014/main" id="{39232191-9C4B-42E5-6561-31F4226293F4}"/>
                </a:ext>
              </a:extLst>
            </p:cNvPr>
            <p:cNvSpPr/>
            <p:nvPr/>
          </p:nvSpPr>
          <p:spPr>
            <a:xfrm>
              <a:off x="8394072" y="3912162"/>
              <a:ext cx="4680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19</a:t>
              </a:r>
            </a:p>
          </p:txBody>
        </p:sp>
        <p:sp>
          <p:nvSpPr>
            <p:cNvPr id="174" name="Flowchart: Process 173">
              <a:extLst>
                <a:ext uri="{FF2B5EF4-FFF2-40B4-BE49-F238E27FC236}">
                  <a16:creationId xmlns:a16="http://schemas.microsoft.com/office/drawing/2014/main" id="{DA855B77-8C16-5B53-F22C-1A230F91BEE8}"/>
                </a:ext>
              </a:extLst>
            </p:cNvPr>
            <p:cNvSpPr/>
            <p:nvPr/>
          </p:nvSpPr>
          <p:spPr>
            <a:xfrm>
              <a:off x="8369973" y="3388940"/>
              <a:ext cx="4680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18</a:t>
              </a:r>
            </a:p>
          </p:txBody>
        </p:sp>
        <p:sp>
          <p:nvSpPr>
            <p:cNvPr id="175" name="Flowchart: Process 174">
              <a:extLst>
                <a:ext uri="{FF2B5EF4-FFF2-40B4-BE49-F238E27FC236}">
                  <a16:creationId xmlns:a16="http://schemas.microsoft.com/office/drawing/2014/main" id="{5748A001-6756-115E-6D41-8E9192281593}"/>
                </a:ext>
              </a:extLst>
            </p:cNvPr>
            <p:cNvSpPr/>
            <p:nvPr/>
          </p:nvSpPr>
          <p:spPr>
            <a:xfrm>
              <a:off x="8369973" y="2837863"/>
              <a:ext cx="4680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17</a:t>
              </a:r>
            </a:p>
          </p:txBody>
        </p:sp>
        <p:sp>
          <p:nvSpPr>
            <p:cNvPr id="176" name="Flowchart: Process 175">
              <a:extLst>
                <a:ext uri="{FF2B5EF4-FFF2-40B4-BE49-F238E27FC236}">
                  <a16:creationId xmlns:a16="http://schemas.microsoft.com/office/drawing/2014/main" id="{9B37F896-D5F7-C536-3B2B-3F7FE1A8275D}"/>
                </a:ext>
              </a:extLst>
            </p:cNvPr>
            <p:cNvSpPr/>
            <p:nvPr/>
          </p:nvSpPr>
          <p:spPr>
            <a:xfrm>
              <a:off x="8363008" y="2235719"/>
              <a:ext cx="468000" cy="22860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16</a:t>
              </a:r>
            </a:p>
          </p:txBody>
        </p:sp>
        <p:sp>
          <p:nvSpPr>
            <p:cNvPr id="177" name="Flowchart: Process 176">
              <a:extLst>
                <a:ext uri="{FF2B5EF4-FFF2-40B4-BE49-F238E27FC236}">
                  <a16:creationId xmlns:a16="http://schemas.microsoft.com/office/drawing/2014/main" id="{18704E8D-989E-6D0C-56B6-C6216D3413F1}"/>
                </a:ext>
              </a:extLst>
            </p:cNvPr>
            <p:cNvSpPr/>
            <p:nvPr/>
          </p:nvSpPr>
          <p:spPr>
            <a:xfrm>
              <a:off x="8369973" y="1681013"/>
              <a:ext cx="4680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15</a:t>
              </a:r>
            </a:p>
          </p:txBody>
        </p:sp>
        <p:sp>
          <p:nvSpPr>
            <p:cNvPr id="178" name="Flowchart: Process 177">
              <a:extLst>
                <a:ext uri="{FF2B5EF4-FFF2-40B4-BE49-F238E27FC236}">
                  <a16:creationId xmlns:a16="http://schemas.microsoft.com/office/drawing/2014/main" id="{8F317C28-E625-743A-41CB-9520D46A11DD}"/>
                </a:ext>
              </a:extLst>
            </p:cNvPr>
            <p:cNvSpPr/>
            <p:nvPr/>
          </p:nvSpPr>
          <p:spPr>
            <a:xfrm>
              <a:off x="4466867" y="5133850"/>
              <a:ext cx="4680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14</a:t>
              </a:r>
            </a:p>
          </p:txBody>
        </p:sp>
        <p:sp>
          <p:nvSpPr>
            <p:cNvPr id="179" name="Flowchart: Process 178">
              <a:extLst>
                <a:ext uri="{FF2B5EF4-FFF2-40B4-BE49-F238E27FC236}">
                  <a16:creationId xmlns:a16="http://schemas.microsoft.com/office/drawing/2014/main" id="{A97A2221-9F92-E8C3-0315-8DE07704BDE0}"/>
                </a:ext>
              </a:extLst>
            </p:cNvPr>
            <p:cNvSpPr/>
            <p:nvPr/>
          </p:nvSpPr>
          <p:spPr>
            <a:xfrm>
              <a:off x="4466867" y="4551471"/>
              <a:ext cx="4680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13</a:t>
              </a:r>
            </a:p>
          </p:txBody>
        </p:sp>
        <p:sp>
          <p:nvSpPr>
            <p:cNvPr id="180" name="Flowchart: Process 179">
              <a:extLst>
                <a:ext uri="{FF2B5EF4-FFF2-40B4-BE49-F238E27FC236}">
                  <a16:creationId xmlns:a16="http://schemas.microsoft.com/office/drawing/2014/main" id="{47F06314-CC46-283D-0CC1-8DE7E06C492E}"/>
                </a:ext>
              </a:extLst>
            </p:cNvPr>
            <p:cNvSpPr/>
            <p:nvPr/>
          </p:nvSpPr>
          <p:spPr>
            <a:xfrm>
              <a:off x="4459902" y="3977272"/>
              <a:ext cx="468000" cy="22860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12</a:t>
              </a:r>
            </a:p>
          </p:txBody>
        </p:sp>
        <p:sp>
          <p:nvSpPr>
            <p:cNvPr id="181" name="Flowchart: Process 180">
              <a:extLst>
                <a:ext uri="{FF2B5EF4-FFF2-40B4-BE49-F238E27FC236}">
                  <a16:creationId xmlns:a16="http://schemas.microsoft.com/office/drawing/2014/main" id="{FDE9EBA7-F47F-D553-D28B-75682672F78C}"/>
                </a:ext>
              </a:extLst>
            </p:cNvPr>
            <p:cNvSpPr/>
            <p:nvPr/>
          </p:nvSpPr>
          <p:spPr>
            <a:xfrm>
              <a:off x="4466867" y="3428492"/>
              <a:ext cx="4680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11</a:t>
              </a:r>
            </a:p>
          </p:txBody>
        </p:sp>
        <p:sp>
          <p:nvSpPr>
            <p:cNvPr id="182" name="Flowchart: Process 181">
              <a:extLst>
                <a:ext uri="{FF2B5EF4-FFF2-40B4-BE49-F238E27FC236}">
                  <a16:creationId xmlns:a16="http://schemas.microsoft.com/office/drawing/2014/main" id="{6761EBC5-2334-BB7A-C4AD-74FB05C408F9}"/>
                </a:ext>
              </a:extLst>
            </p:cNvPr>
            <p:cNvSpPr/>
            <p:nvPr/>
          </p:nvSpPr>
          <p:spPr>
            <a:xfrm>
              <a:off x="4459902" y="2826435"/>
              <a:ext cx="4680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10</a:t>
              </a:r>
            </a:p>
          </p:txBody>
        </p:sp>
        <p:sp>
          <p:nvSpPr>
            <p:cNvPr id="183" name="Flowchart: Process 182">
              <a:extLst>
                <a:ext uri="{FF2B5EF4-FFF2-40B4-BE49-F238E27FC236}">
                  <a16:creationId xmlns:a16="http://schemas.microsoft.com/office/drawing/2014/main" id="{3A27061D-21BC-4439-7F56-E1FF5D2E2671}"/>
                </a:ext>
              </a:extLst>
            </p:cNvPr>
            <p:cNvSpPr/>
            <p:nvPr/>
          </p:nvSpPr>
          <p:spPr>
            <a:xfrm>
              <a:off x="633049" y="5190177"/>
              <a:ext cx="266700" cy="228600"/>
            </a:xfrm>
            <a:prstGeom prst="flowChartProcess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7</a:t>
              </a:r>
            </a:p>
          </p:txBody>
        </p:sp>
        <p:sp>
          <p:nvSpPr>
            <p:cNvPr id="184" name="Flowchart: Process 183">
              <a:extLst>
                <a:ext uri="{FF2B5EF4-FFF2-40B4-BE49-F238E27FC236}">
                  <a16:creationId xmlns:a16="http://schemas.microsoft.com/office/drawing/2014/main" id="{5013FDC8-A5A3-93DD-E89B-567EBB0FC402}"/>
                </a:ext>
              </a:extLst>
            </p:cNvPr>
            <p:cNvSpPr/>
            <p:nvPr/>
          </p:nvSpPr>
          <p:spPr>
            <a:xfrm>
              <a:off x="4559643" y="1662148"/>
              <a:ext cx="2667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8</a:t>
              </a:r>
            </a:p>
          </p:txBody>
        </p:sp>
        <p:sp>
          <p:nvSpPr>
            <p:cNvPr id="185" name="Flowchart: Process 184">
              <a:extLst>
                <a:ext uri="{FF2B5EF4-FFF2-40B4-BE49-F238E27FC236}">
                  <a16:creationId xmlns:a16="http://schemas.microsoft.com/office/drawing/2014/main" id="{7B1F89C4-0276-D1F6-BADC-0C51A91408BB}"/>
                </a:ext>
              </a:extLst>
            </p:cNvPr>
            <p:cNvSpPr/>
            <p:nvPr/>
          </p:nvSpPr>
          <p:spPr>
            <a:xfrm>
              <a:off x="4558590" y="2224201"/>
              <a:ext cx="266700" cy="228600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b="1">
                  <a:ea typeface="Lato" panose="020F0502020204030203" pitchFamily="34" charset="0"/>
                  <a:cs typeface="Poppins" panose="00000500000000000000" pitchFamily="2" charset="0"/>
                </a:rPr>
                <a:t>9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22FDED9-D147-4452-1BEF-6E94FC4E71FC}"/>
              </a:ext>
            </a:extLst>
          </p:cNvPr>
          <p:cNvSpPr txBox="1"/>
          <p:nvPr/>
        </p:nvSpPr>
        <p:spPr>
          <a:xfrm>
            <a:off x="1562656" y="5868710"/>
            <a:ext cx="866406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>
                <a:solidFill>
                  <a:schemeClr val="accent4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https://www.asqa.gov.au/how-we-regulate/revised-standards-rtos/practice-guides</a:t>
            </a:r>
            <a:endParaRPr lang="en-AU">
              <a:solidFill>
                <a:schemeClr val="accent4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449AB2B-1BFF-1E8F-69FC-C0A3651C2187}"/>
              </a:ext>
            </a:extLst>
          </p:cNvPr>
          <p:cNvGrpSpPr/>
          <p:nvPr/>
        </p:nvGrpSpPr>
        <p:grpSpPr>
          <a:xfrm>
            <a:off x="10150675" y="4582750"/>
            <a:ext cx="1769700" cy="1695719"/>
            <a:chOff x="1157770" y="4099560"/>
            <a:chExt cx="2667470" cy="252701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9491392-7ECE-29B7-4CDA-5C70E531B51C}"/>
                </a:ext>
              </a:extLst>
            </p:cNvPr>
            <p:cNvSpPr txBox="1"/>
            <p:nvPr/>
          </p:nvSpPr>
          <p:spPr>
            <a:xfrm>
              <a:off x="1157770" y="4099560"/>
              <a:ext cx="2667470" cy="252701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 anchor="ctr">
              <a:normAutofit/>
            </a:bodyPr>
            <a:lstStyle/>
            <a:p>
              <a:pPr algn="ctr"/>
              <a:endParaRPr lang="en-AU" sz="3600">
                <a:solidFill>
                  <a:srgbClr val="FF0000"/>
                </a:solidFill>
                <a:latin typeface="Canela-Light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096F098-B146-A110-C00E-7D012FA71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00740" y="4272301"/>
              <a:ext cx="2181529" cy="21815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4238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21527A-F30A-AF5B-004F-A1676701B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BE86C98-02CC-90CA-FA33-C49919A5643B}"/>
              </a:ext>
            </a:extLst>
          </p:cNvPr>
          <p:cNvSpPr txBox="1">
            <a:spLocks/>
          </p:cNvSpPr>
          <p:nvPr/>
        </p:nvSpPr>
        <p:spPr>
          <a:xfrm>
            <a:off x="756080" y="482688"/>
            <a:ext cx="9753247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/>
              <a:t>FAQs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52EFC0-A08A-E78A-5D9C-959FF36EB69F}"/>
              </a:ext>
            </a:extLst>
          </p:cNvPr>
          <p:cNvSpPr txBox="1"/>
          <p:nvPr/>
        </p:nvSpPr>
        <p:spPr>
          <a:xfrm>
            <a:off x="801972" y="1069848"/>
            <a:ext cx="6176344" cy="5135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lnSpc>
                <a:spcPct val="150000"/>
              </a:lnSpc>
              <a:spcBef>
                <a:spcPts val="1000"/>
              </a:spcBef>
              <a:buClr>
                <a:srgbClr val="CDFF00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en-AU" sz="2400">
                <a:cs typeface="Arial"/>
              </a:rPr>
              <a:t>FAQs are now available</a:t>
            </a:r>
            <a:endParaRPr lang="en-US"/>
          </a:p>
          <a:p>
            <a:pPr>
              <a:lnSpc>
                <a:spcPct val="100000"/>
              </a:lnSpc>
            </a:pPr>
            <a:r>
              <a:rPr lang="en-AU" sz="2400">
                <a:cs typeface="Arial"/>
              </a:rPr>
              <a:t>You have early access via the QR code below to the first tranche</a:t>
            </a:r>
            <a:endParaRPr lang="en-AU">
              <a:cs typeface="Arial"/>
            </a:endParaRPr>
          </a:p>
          <a:p>
            <a:pPr>
              <a:lnSpc>
                <a:spcPct val="100000"/>
              </a:lnSpc>
            </a:pPr>
            <a:endParaRPr lang="en-AU" sz="240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AU" sz="2400">
                <a:cs typeface="Arial"/>
              </a:rPr>
              <a:t>If you have other questions about the 2025 Standards, you can email </a:t>
            </a:r>
            <a:r>
              <a:rPr lang="en-AU" sz="2400">
                <a:solidFill>
                  <a:schemeClr val="accent4"/>
                </a:solidFill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standards@asqa.gov.au</a:t>
            </a:r>
            <a:endParaRPr lang="en-AU" sz="2400">
              <a:solidFill>
                <a:schemeClr val="accent4"/>
              </a:solidFill>
              <a:cs typeface="Arial"/>
            </a:endParaRPr>
          </a:p>
          <a:p>
            <a:pPr>
              <a:lnSpc>
                <a:spcPct val="100000"/>
              </a:lnSpc>
            </a:pPr>
            <a:endParaRPr lang="en-AU" sz="2400">
              <a:cs typeface="Arial"/>
            </a:endParaRPr>
          </a:p>
          <a:p>
            <a:pPr>
              <a:lnSpc>
                <a:spcPct val="100000"/>
              </a:lnSpc>
            </a:pPr>
            <a:endParaRPr lang="en-AU" sz="2400"/>
          </a:p>
          <a:p>
            <a:pPr>
              <a:lnSpc>
                <a:spcPct val="100000"/>
              </a:lnSpc>
            </a:pPr>
            <a:endParaRPr lang="en-AU" sz="24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4FAD474-8026-DEBE-4524-8D2CDD588B65}"/>
              </a:ext>
            </a:extLst>
          </p:cNvPr>
          <p:cNvSpPr txBox="1"/>
          <p:nvPr/>
        </p:nvSpPr>
        <p:spPr>
          <a:xfrm>
            <a:off x="9381867" y="6100852"/>
            <a:ext cx="914400" cy="914400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ctr"/>
            <a:r>
              <a:rPr lang="en-AU" sz="1600">
                <a:solidFill>
                  <a:schemeClr val="accent4"/>
                </a:solidFill>
                <a:latin typeface="Canela-Light" charset="0"/>
              </a:rPr>
              <a:t>https://www.asqa.gov.au/media/2570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447AAE-2C60-4B84-2C35-FCEEBA861B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665" y="84013"/>
            <a:ext cx="4418805" cy="629129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DE8C6F2-293E-438C-F7E1-233EE3D2B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2699" y="4214862"/>
            <a:ext cx="1990865" cy="199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920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71C9D-5DBD-BF06-EDD2-0DA64DE211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CE1FB6B-34B9-703A-A0A9-817684B77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6827" y="222948"/>
            <a:ext cx="3342515" cy="3843461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920F0E-AA40-D1C6-315C-B2F373DBA9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2388" y="1157115"/>
            <a:ext cx="3513793" cy="32153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8925C55-0148-82B4-5D24-A46227087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63894" y="367299"/>
            <a:ext cx="2424573" cy="303183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41F28AD8-724F-124C-9EA3-DB7A5AE556D2}"/>
              </a:ext>
            </a:extLst>
          </p:cNvPr>
          <p:cNvSpPr txBox="1">
            <a:spLocks/>
          </p:cNvSpPr>
          <p:nvPr/>
        </p:nvSpPr>
        <p:spPr>
          <a:xfrm>
            <a:off x="540264" y="362614"/>
            <a:ext cx="9869365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/>
              <a:t>How should you prepare?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1E6DF5-B5F9-CEC9-1956-E364E19C5D49}"/>
              </a:ext>
            </a:extLst>
          </p:cNvPr>
          <p:cNvSpPr txBox="1"/>
          <p:nvPr/>
        </p:nvSpPr>
        <p:spPr>
          <a:xfrm>
            <a:off x="541911" y="1198662"/>
            <a:ext cx="6122403" cy="51347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lnSpc>
                <a:spcPct val="150000"/>
              </a:lnSpc>
              <a:spcBef>
                <a:spcPts val="1000"/>
              </a:spcBef>
              <a:buClr>
                <a:srgbClr val="CDFF00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en-AU" sz="2400">
                <a:cs typeface="Arial"/>
              </a:rPr>
              <a:t>Familiarise yourself with:</a:t>
            </a:r>
          </a:p>
          <a:p>
            <a:pPr marL="800100" lvl="1" indent="-342900">
              <a:lnSpc>
                <a:spcPct val="100000"/>
              </a:lnSpc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>
                <a:solidFill>
                  <a:srgbClr val="FFFFFF"/>
                </a:solidFill>
                <a:cs typeface="Arial"/>
              </a:rPr>
              <a:t>both Instruments - including the definitions and explanatory statements</a:t>
            </a:r>
          </a:p>
          <a:p>
            <a:pPr marL="800100" lvl="1" indent="-342900">
              <a:lnSpc>
                <a:spcPct val="100000"/>
              </a:lnSpc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>
                <a:solidFill>
                  <a:srgbClr val="FFFFFF"/>
                </a:solidFill>
                <a:cs typeface="Arial"/>
              </a:rPr>
              <a:t>Credential Policy</a:t>
            </a:r>
          </a:p>
          <a:p>
            <a:pPr marL="800100" lvl="1" indent="-342900">
              <a:lnSpc>
                <a:spcPct val="100000"/>
              </a:lnSpc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>
                <a:solidFill>
                  <a:srgbClr val="FFFFFF"/>
                </a:solidFill>
                <a:cs typeface="Arial"/>
              </a:rPr>
              <a:t>Practice Guides</a:t>
            </a:r>
          </a:p>
          <a:p>
            <a:pPr marL="800100" lvl="1" indent="-342900">
              <a:lnSpc>
                <a:spcPct val="100000"/>
              </a:lnSpc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>
                <a:solidFill>
                  <a:srgbClr val="FFFFFF"/>
                </a:solidFill>
                <a:cs typeface="Arial"/>
              </a:rPr>
              <a:t>DEWR's Policy Guidance document</a:t>
            </a:r>
            <a:endParaRPr lang="en-AU" sz="240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AU" sz="2400">
                <a:cs typeface="Arial"/>
              </a:rPr>
              <a:t>Review your policies, practices and resources</a:t>
            </a:r>
          </a:p>
          <a:p>
            <a:pPr>
              <a:lnSpc>
                <a:spcPct val="100000"/>
              </a:lnSpc>
            </a:pPr>
            <a:r>
              <a:rPr lang="en-AU" sz="2400">
                <a:cs typeface="Arial"/>
              </a:rPr>
              <a:t>Support your staff to adapt to the 2025 Standards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138B9E-467D-335D-06B8-AB136E1CC3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7110" y="2144678"/>
            <a:ext cx="3898726" cy="3429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3E03CD-49B0-5DF1-AFB5-B8592FCDCE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7980" y="3128684"/>
            <a:ext cx="2261362" cy="332705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845BF8-BBBB-98C0-A9C8-13AC3CC128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19733" y="3335915"/>
            <a:ext cx="2512894" cy="3429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4033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48C6BC2F-C977-4982-8AA7-3B856ECBA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399" y="2730794"/>
            <a:ext cx="7818545" cy="2443161"/>
          </a:xfrm>
        </p:spPr>
        <p:txBody>
          <a:bodyPr>
            <a:normAutofit fontScale="90000"/>
          </a:bodyPr>
          <a:lstStyle/>
          <a:p>
            <a:r>
              <a:rPr lang="en-AU" sz="4900" b="1">
                <a:solidFill>
                  <a:srgbClr val="CDFF00"/>
                </a:solidFill>
                <a:latin typeface="Canela Light"/>
                <a:ea typeface="+mn-ea"/>
                <a:cs typeface="+mn-cs"/>
              </a:rPr>
              <a:t>ASQA's Standards Information Workshop Series</a:t>
            </a:r>
            <a:br>
              <a:rPr lang="en-AU" sz="4900" b="1">
                <a:latin typeface="Canela Light" pitchFamily="50" charset="0"/>
                <a:ea typeface="+mn-ea"/>
                <a:cs typeface="+mn-cs"/>
              </a:rPr>
            </a:br>
            <a:br>
              <a:rPr lang="en-AU" sz="4900" b="1">
                <a:latin typeface="Canela Light"/>
                <a:ea typeface="+mn-ea"/>
                <a:cs typeface="+mn-cs"/>
              </a:rPr>
            </a:br>
            <a:r>
              <a:rPr lang="en-AU" sz="4900">
                <a:solidFill>
                  <a:srgbClr val="CDFF00"/>
                </a:solidFill>
                <a:latin typeface="Canela Light"/>
                <a:ea typeface="+mn-ea"/>
                <a:cs typeface="+mn-cs"/>
              </a:rPr>
              <a:t>What we learnt...</a:t>
            </a:r>
            <a:br>
              <a:rPr lang="en-AU" sz="8000"/>
            </a:br>
            <a:br>
              <a:rPr lang="en-AU"/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2603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B8E0D-5C92-890B-B3B9-7B0B763DF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A08719-F204-1632-685B-FD228E0204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457200"/>
            <a:ext cx="10702312" cy="923925"/>
          </a:xfrm>
        </p:spPr>
        <p:txBody>
          <a:bodyPr>
            <a:normAutofit/>
          </a:bodyPr>
          <a:lstStyle/>
          <a:p>
            <a:r>
              <a:rPr lang="en-US" spc="150">
                <a:latin typeface="Canela Light"/>
              </a:rPr>
              <a:t>Key themes shared at the workshops</a:t>
            </a:r>
            <a:endParaRPr lang="en-US" sz="4400" spc="1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E0FDCB-46EF-5236-1FA5-150D12C230E6}"/>
              </a:ext>
            </a:extLst>
          </p:cNvPr>
          <p:cNvSpPr txBox="1"/>
          <p:nvPr/>
        </p:nvSpPr>
        <p:spPr>
          <a:xfrm>
            <a:off x="778488" y="1381125"/>
            <a:ext cx="10934975" cy="463810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defPPr>
              <a:defRPr lang="en-US"/>
            </a:defPPr>
            <a:lvl1pPr marL="342900" indent="-342900">
              <a:lnSpc>
                <a:spcPct val="90000"/>
              </a:lnSpc>
              <a:spcBef>
                <a:spcPts val="1000"/>
              </a:spcBef>
              <a:buClr>
                <a:srgbClr val="CDFF00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359410">
              <a:lnSpc>
                <a:spcPct val="125000"/>
              </a:lnSpc>
              <a:spcAft>
                <a:spcPts val="600"/>
              </a:spcAft>
            </a:pPr>
            <a:r>
              <a:rPr lang="en-AU" sz="2200"/>
              <a:t>Change to an outcomes-focus, but intent remains the same (high quality VET)</a:t>
            </a:r>
          </a:p>
          <a:p>
            <a:pPr marL="359410">
              <a:lnSpc>
                <a:spcPct val="125000"/>
              </a:lnSpc>
              <a:spcAft>
                <a:spcPts val="600"/>
              </a:spcAft>
            </a:pPr>
            <a:r>
              <a:rPr lang="en-AU" sz="2200"/>
              <a:t>Less prescription – greater flexibility for providers to demonstrate how they comply</a:t>
            </a:r>
          </a:p>
          <a:p>
            <a:pPr marL="359410">
              <a:lnSpc>
                <a:spcPct val="125000"/>
              </a:lnSpc>
              <a:spcAft>
                <a:spcPts val="600"/>
              </a:spcAft>
            </a:pPr>
            <a:r>
              <a:rPr lang="en-AU" sz="2200"/>
              <a:t>Compliance is required against all Standards, down to performance indicator level</a:t>
            </a:r>
            <a:endParaRPr lang="en-AU" sz="2200">
              <a:cs typeface="Arial" panose="020B0604020202020204"/>
            </a:endParaRPr>
          </a:p>
          <a:p>
            <a:pPr marL="359410">
              <a:lnSpc>
                <a:spcPct val="125000"/>
              </a:lnSpc>
              <a:spcAft>
                <a:spcPts val="600"/>
              </a:spcAft>
            </a:pPr>
            <a:r>
              <a:rPr lang="en-US" sz="2200"/>
              <a:t>The ‘new’ elements of the Standards - </a:t>
            </a:r>
            <a:r>
              <a:rPr lang="en-AU" sz="2200" b="1"/>
              <a:t>Diversity &amp; Inclusion</a:t>
            </a:r>
            <a:r>
              <a:rPr lang="en-AU" sz="2200"/>
              <a:t>, </a:t>
            </a:r>
            <a:r>
              <a:rPr lang="en-AU" sz="2200" b="1"/>
              <a:t>Student Wellbeing</a:t>
            </a:r>
            <a:r>
              <a:rPr lang="en-AU" sz="2200"/>
              <a:t>, strengthened </a:t>
            </a:r>
            <a:r>
              <a:rPr lang="en-AU" sz="2200" b="1"/>
              <a:t>Governance</a:t>
            </a:r>
            <a:r>
              <a:rPr lang="en-AU" sz="2200"/>
              <a:t> – will require adaptation and uplift by many providers </a:t>
            </a:r>
            <a:endParaRPr lang="en-AU" sz="2200">
              <a:cs typeface="Arial"/>
            </a:endParaRPr>
          </a:p>
          <a:p>
            <a:pPr marL="359410">
              <a:lnSpc>
                <a:spcPct val="125000"/>
              </a:lnSpc>
              <a:spcAft>
                <a:spcPts val="600"/>
              </a:spcAft>
            </a:pPr>
            <a:r>
              <a:rPr lang="en-AU" sz="2200"/>
              <a:t>Credential Policy – providers should check their compliance - for example, no “assessment teams” or “co-assessing”</a:t>
            </a:r>
          </a:p>
          <a:p>
            <a:pPr marL="359410">
              <a:lnSpc>
                <a:spcPct val="125000"/>
              </a:lnSpc>
              <a:spcAft>
                <a:spcPts val="600"/>
              </a:spcAft>
            </a:pPr>
            <a:r>
              <a:rPr lang="en-AU" sz="2200">
                <a:cs typeface="Arial" panose="020B0604020202020204"/>
              </a:rPr>
              <a:t>ASQA is adapting too, with a revised regulatory approach and assessment approach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80C728F-E342-FFBB-E0BC-53CF8C998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0024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B99E40-A12C-6BB7-DE03-5BE29A8CC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CBBA133-A895-4EC3-8A7E-994A8412A7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457200"/>
            <a:ext cx="10702312" cy="923925"/>
          </a:xfrm>
        </p:spPr>
        <p:txBody>
          <a:bodyPr>
            <a:normAutofit/>
          </a:bodyPr>
          <a:lstStyle/>
          <a:p>
            <a:r>
              <a:rPr lang="en-US" spc="150">
                <a:latin typeface="Canela Light"/>
              </a:rPr>
              <a:t>What were you most interested in?</a:t>
            </a:r>
            <a:endParaRPr lang="en-US" sz="4400" spc="15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465CD16-94CD-C941-1012-D5C5CA078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4EC5447-3D84-21FC-2BB1-7EFE4E091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1242919"/>
              </p:ext>
            </p:extLst>
          </p:nvPr>
        </p:nvGraphicFramePr>
        <p:xfrm>
          <a:off x="963975" y="1377108"/>
          <a:ext cx="10274184" cy="482091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43263">
                  <a:extLst>
                    <a:ext uri="{9D8B030D-6E8A-4147-A177-3AD203B41FA5}">
                      <a16:colId xmlns:a16="http://schemas.microsoft.com/office/drawing/2014/main" val="1342447475"/>
                    </a:ext>
                  </a:extLst>
                </a:gridCol>
                <a:gridCol w="9030921">
                  <a:extLst>
                    <a:ext uri="{9D8B030D-6E8A-4147-A177-3AD203B41FA5}">
                      <a16:colId xmlns:a16="http://schemas.microsoft.com/office/drawing/2014/main" val="37497668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Key Theme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09600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ASQA audits and assessment activities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262518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Third party arrangements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7288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Trainers and Assessors (including industry currency, providing direction, judgements)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5421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Record retention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8582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Standards transition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2034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Practice Guides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050563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Volume of Learning / Amount of Training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369475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Fit and Proper Person Requirements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1333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Student wellbeing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8357707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ASQA practices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236788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/>
                        <a:t>Diversity &amp; Inclusion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3963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Prepaid fee protection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7305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50188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22203-C301-FC29-537D-9C1AF18F8C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AF12CC2-9EBB-1E6D-F097-07870ABA1C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6344" y="246043"/>
            <a:ext cx="10702312" cy="923925"/>
          </a:xfrm>
        </p:spPr>
        <p:txBody>
          <a:bodyPr>
            <a:normAutofit/>
          </a:bodyPr>
          <a:lstStyle/>
          <a:p>
            <a:r>
              <a:rPr lang="en-US" spc="150">
                <a:latin typeface="Canela Light"/>
              </a:rPr>
              <a:t>Your preparedness, what you told us...</a:t>
            </a:r>
            <a:endParaRPr lang="en-US" sz="4400" spc="15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A1D6EDE2-FB47-587C-CAB9-DCB8C37678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805BC82-454A-CCD2-4EEB-69B0717957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100895"/>
              </p:ext>
            </p:extLst>
          </p:nvPr>
        </p:nvGraphicFramePr>
        <p:xfrm>
          <a:off x="466344" y="1263523"/>
          <a:ext cx="11216718" cy="49959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309015">
                  <a:extLst>
                    <a:ext uri="{9D8B030D-6E8A-4147-A177-3AD203B41FA5}">
                      <a16:colId xmlns:a16="http://schemas.microsoft.com/office/drawing/2014/main" val="251814393"/>
                    </a:ext>
                  </a:extLst>
                </a:gridCol>
                <a:gridCol w="2365266">
                  <a:extLst>
                    <a:ext uri="{9D8B030D-6E8A-4147-A177-3AD203B41FA5}">
                      <a16:colId xmlns:a16="http://schemas.microsoft.com/office/drawing/2014/main" val="648417652"/>
                    </a:ext>
                  </a:extLst>
                </a:gridCol>
                <a:gridCol w="2542437">
                  <a:extLst>
                    <a:ext uri="{9D8B030D-6E8A-4147-A177-3AD203B41FA5}">
                      <a16:colId xmlns:a16="http://schemas.microsoft.com/office/drawing/2014/main" val="3833279017"/>
                    </a:ext>
                  </a:extLst>
                </a:gridCol>
              </a:tblGrid>
              <a:tr h="631657">
                <a:tc>
                  <a:txBody>
                    <a:bodyPr/>
                    <a:lstStyle/>
                    <a:p>
                      <a:r>
                        <a:rPr lang="en-GB"/>
                        <a:t>Question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In Person Workshops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Online Workshops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256837"/>
                  </a:ext>
                </a:extLst>
              </a:tr>
              <a:tr h="972552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1" u="none" strike="noStrike" noProof="0">
                          <a:latin typeface="Arial"/>
                        </a:rPr>
                        <a:t>Rate your RTO's </a:t>
                      </a:r>
                      <a:r>
                        <a:rPr lang="en-GB" sz="1800" b="1" i="1" u="none" strike="noStrike" noProof="0">
                          <a:latin typeface="Arial"/>
                        </a:rPr>
                        <a:t>awareness of the need </a:t>
                      </a:r>
                      <a:r>
                        <a:rPr lang="en-GB" sz="1800" b="0" i="1" u="none" strike="noStrike" noProof="0">
                          <a:latin typeface="Arial"/>
                        </a:rPr>
                        <a:t>for revised Standards and an outcomes-based approach.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4.43 out of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4.41 out of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9096334"/>
                  </a:ext>
                </a:extLst>
              </a:tr>
              <a:tr h="52174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1" u="none" strike="noStrike" noProof="0">
                          <a:latin typeface="Arial"/>
                        </a:rPr>
                        <a:t>Rate your RTO's </a:t>
                      </a:r>
                      <a:r>
                        <a:rPr lang="en-GB" sz="1800" b="1" i="1" u="none" strike="noStrike" noProof="0">
                          <a:latin typeface="Arial"/>
                        </a:rPr>
                        <a:t>motivation to support </a:t>
                      </a:r>
                      <a:r>
                        <a:rPr lang="en-GB" sz="1800" b="0" i="1" u="none" strike="noStrike" noProof="0">
                          <a:latin typeface="Arial"/>
                        </a:rPr>
                        <a:t>the change to the revised Standards and an outcomes-based approach.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4.64 out of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4.66 out of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857580"/>
                  </a:ext>
                </a:extLst>
              </a:tr>
              <a:tr h="52174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1" u="none" strike="noStrike" noProof="0">
                          <a:latin typeface="Arial"/>
                        </a:rPr>
                        <a:t>Rate your RTO's </a:t>
                      </a:r>
                      <a:r>
                        <a:rPr lang="en-GB" sz="1800" b="1" i="1" u="none" strike="noStrike" noProof="0">
                          <a:latin typeface="Arial"/>
                        </a:rPr>
                        <a:t>confidence</a:t>
                      </a:r>
                      <a:r>
                        <a:rPr lang="en-GB" sz="1800" b="0" i="1" u="none" strike="noStrike" noProof="0">
                          <a:latin typeface="Arial"/>
                        </a:rPr>
                        <a:t> in adopting the revised Standards.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4.29 out of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4.32 out of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678377"/>
                  </a:ext>
                </a:extLst>
              </a:tr>
              <a:tr h="52174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1" u="none" strike="noStrike" noProof="0">
                          <a:latin typeface="Arial"/>
                        </a:rPr>
                        <a:t>Rate your RTO's </a:t>
                      </a:r>
                      <a:r>
                        <a:rPr lang="en-GB" sz="1800" b="1" i="1" u="none" strike="noStrike" noProof="0">
                          <a:latin typeface="Arial"/>
                        </a:rPr>
                        <a:t>preparedness</a:t>
                      </a:r>
                      <a:r>
                        <a:rPr lang="en-GB" sz="1800" b="0" i="1" u="none" strike="noStrike" noProof="0">
                          <a:latin typeface="Arial"/>
                        </a:rPr>
                        <a:t> in adopting the revised Standards.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3.97 out of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4.03 out of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71361"/>
                  </a:ext>
                </a:extLst>
              </a:tr>
              <a:tr h="521746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800" b="0" i="1" u="none" strike="noStrike" noProof="0">
                          <a:latin typeface="Arial"/>
                        </a:rPr>
                        <a:t>Rate how valuable you found the workshop. </a:t>
                      </a:r>
                      <a:endParaRPr lang="en-US" sz="1800"/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4.49 out of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4.37 out of 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6051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939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6A770D-941C-1360-3B01-3B13D9CBBC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E7E380B6-84C3-4BB6-05B7-D738043CD2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6334" y="2139696"/>
            <a:ext cx="7940465" cy="3968496"/>
          </a:xfrm>
        </p:spPr>
        <p:txBody>
          <a:bodyPr>
            <a:normAutofit fontScale="90000"/>
          </a:bodyPr>
          <a:lstStyle/>
          <a:p>
            <a:r>
              <a:rPr lang="en-AU" sz="6000">
                <a:latin typeface="Canela-Light"/>
              </a:rPr>
              <a:t>ASQA’s </a:t>
            </a:r>
            <a:br>
              <a:rPr lang="en-AU" sz="6000">
                <a:latin typeface="Canela-Light"/>
              </a:rPr>
            </a:br>
            <a:r>
              <a:rPr lang="en-AU" sz="6000">
                <a:latin typeface="Canela-Light"/>
              </a:rPr>
              <a:t>revised assessment approach</a:t>
            </a:r>
            <a:br>
              <a:rPr lang="en-AU" sz="8000"/>
            </a:br>
            <a:br>
              <a:rPr lang="en-AU"/>
            </a:b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02260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AFF5A6-AE43-DCA2-1AB2-FC0298AC6C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9576" y="138569"/>
            <a:ext cx="6308112" cy="949567"/>
          </a:xfrm>
        </p:spPr>
        <p:txBody>
          <a:bodyPr>
            <a:normAutofit/>
          </a:bodyPr>
          <a:lstStyle/>
          <a:p>
            <a:r>
              <a:rPr lang="en-GB">
                <a:latin typeface="Canela Light"/>
              </a:rPr>
              <a:t>ASQA is maturing too…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DE22E37-C76D-765E-7CA8-D8C9647BE6E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1505606"/>
              </p:ext>
            </p:extLst>
          </p:nvPr>
        </p:nvGraphicFramePr>
        <p:xfrm>
          <a:off x="1812544" y="108813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65379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90095-A716-4179-F9C2-F289B55592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40721F-AEFF-F3DD-72E9-FE7AE57DD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268861"/>
            <a:ext cx="10661744" cy="905015"/>
          </a:xfrm>
        </p:spPr>
        <p:txBody>
          <a:bodyPr>
            <a:normAutofit fontScale="85000" lnSpcReduction="20000"/>
          </a:bodyPr>
          <a:lstStyle/>
          <a:p>
            <a:r>
              <a:rPr lang="en-US" spc="150">
                <a:latin typeface="Canela Light"/>
              </a:rPr>
              <a:t>Examples of ASQA's Assessment and Monitoring Activities</a:t>
            </a:r>
            <a:endParaRPr lang="en-US" sz="4400" spc="15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764E966B-01AE-CFC2-1E4B-2036DD41F860}"/>
              </a:ext>
            </a:extLst>
          </p:cNvPr>
          <p:cNvSpPr txBox="1">
            <a:spLocks/>
          </p:cNvSpPr>
          <p:nvPr/>
        </p:nvSpPr>
        <p:spPr>
          <a:xfrm>
            <a:off x="994257" y="2171700"/>
            <a:ext cx="10054743" cy="33147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lnSpc>
                <a:spcPct val="150000"/>
              </a:lnSpc>
              <a:buClr>
                <a:srgbClr val="CDFF00"/>
              </a:buClr>
              <a:buFont typeface="Arial" panose="020B0604020202020204" pitchFamily="34" charset="0"/>
              <a:buChar char="•"/>
            </a:pPr>
            <a:endParaRPr lang="en-AU" sz="3600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C460A3-5C0C-8692-935A-FAD8DF0B124D}"/>
              </a:ext>
            </a:extLst>
          </p:cNvPr>
          <p:cNvGrpSpPr/>
          <p:nvPr/>
        </p:nvGrpSpPr>
        <p:grpSpPr>
          <a:xfrm>
            <a:off x="1168471" y="1173876"/>
            <a:ext cx="9375499" cy="5420416"/>
            <a:chOff x="1149245" y="1177320"/>
            <a:chExt cx="9375499" cy="5420416"/>
          </a:xfrm>
        </p:grpSpPr>
        <p:sp>
          <p:nvSpPr>
            <p:cNvPr id="3" name="Text Placeholder 1">
              <a:extLst>
                <a:ext uri="{FF2B5EF4-FFF2-40B4-BE49-F238E27FC236}">
                  <a16:creationId xmlns:a16="http://schemas.microsoft.com/office/drawing/2014/main" id="{CE5C5B41-52B4-5E38-40AF-1B828702C3AA}"/>
                </a:ext>
              </a:extLst>
            </p:cNvPr>
            <p:cNvSpPr txBox="1">
              <a:spLocks/>
            </p:cNvSpPr>
            <p:nvPr/>
          </p:nvSpPr>
          <p:spPr>
            <a:xfrm>
              <a:off x="1354505" y="1177320"/>
              <a:ext cx="9170239" cy="5420416"/>
            </a:xfrm>
            <a:prstGeom prst="rect">
              <a:avLst/>
            </a:prstGeom>
          </p:spPr>
          <p:txBody>
            <a:bodyPr lIns="91440" tIns="45720" rIns="91440" bIns="45720" anchor="t">
              <a:norm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1">
                <a:lnSpc>
                  <a:spcPct val="150000"/>
                </a:lnSpc>
                <a:buClr>
                  <a:srgbClr val="CDFF00"/>
                </a:buClr>
              </a:pPr>
              <a:r>
                <a:rPr lang="en-AU">
                  <a:solidFill>
                    <a:schemeClr val="bg1"/>
                  </a:solidFill>
                </a:rPr>
                <a:t>Assessments against Standards </a:t>
              </a:r>
            </a:p>
            <a:p>
              <a:pPr lvl="1">
                <a:lnSpc>
                  <a:spcPct val="150000"/>
                </a:lnSpc>
                <a:buClr>
                  <a:srgbClr val="CDFF00"/>
                </a:buClr>
              </a:pPr>
              <a:r>
                <a:rPr lang="en-AU">
                  <a:solidFill>
                    <a:schemeClr val="bg1"/>
                  </a:solidFill>
                </a:rPr>
                <a:t>Assessments against NVETR or ESOS Acts</a:t>
              </a:r>
            </a:p>
            <a:p>
              <a:pPr lvl="1">
                <a:lnSpc>
                  <a:spcPct val="150000"/>
                </a:lnSpc>
                <a:buClr>
                  <a:srgbClr val="CDFF00"/>
                </a:buClr>
              </a:pPr>
              <a:r>
                <a:rPr lang="en-AU">
                  <a:solidFill>
                    <a:schemeClr val="bg1"/>
                  </a:solidFill>
                  <a:cs typeface="Arial"/>
                </a:rPr>
                <a:t>Site visits</a:t>
              </a:r>
            </a:p>
            <a:p>
              <a:pPr lvl="1">
                <a:lnSpc>
                  <a:spcPct val="150000"/>
                </a:lnSpc>
                <a:buClr>
                  <a:srgbClr val="CDFF00"/>
                </a:buClr>
              </a:pPr>
              <a:r>
                <a:rPr lang="en-AU">
                  <a:solidFill>
                    <a:schemeClr val="bg1"/>
                  </a:solidFill>
                </a:rPr>
                <a:t>Requests for information: </a:t>
              </a:r>
            </a:p>
            <a:p>
              <a:pPr lvl="3">
                <a:lnSpc>
                  <a:spcPct val="150000"/>
                </a:lnSpc>
                <a:buClr>
                  <a:srgbClr val="CDFF00"/>
                </a:buClr>
              </a:pPr>
              <a:r>
                <a:rPr lang="en-AU" sz="2200">
                  <a:solidFill>
                    <a:schemeClr val="bg1"/>
                  </a:solidFill>
                </a:rPr>
                <a:t>self-assessment</a:t>
              </a:r>
            </a:p>
            <a:p>
              <a:pPr lvl="3">
                <a:lnSpc>
                  <a:spcPct val="150000"/>
                </a:lnSpc>
                <a:buClr>
                  <a:srgbClr val="CDFF00"/>
                </a:buClr>
              </a:pPr>
              <a:r>
                <a:rPr lang="en-AU" sz="2200">
                  <a:solidFill>
                    <a:schemeClr val="bg1"/>
                  </a:solidFill>
                </a:rPr>
                <a:t>to submit data</a:t>
              </a:r>
            </a:p>
            <a:p>
              <a:pPr lvl="3">
                <a:lnSpc>
                  <a:spcPct val="150000"/>
                </a:lnSpc>
                <a:buClr>
                  <a:srgbClr val="CDFF00"/>
                </a:buClr>
              </a:pPr>
              <a:r>
                <a:rPr lang="en-AU" sz="2200">
                  <a:solidFill>
                    <a:schemeClr val="bg1"/>
                  </a:solidFill>
                </a:rPr>
                <a:t>complete a survey</a:t>
              </a:r>
            </a:p>
            <a:p>
              <a:pPr lvl="1">
                <a:lnSpc>
                  <a:spcPct val="150000"/>
                </a:lnSpc>
                <a:buClr>
                  <a:srgbClr val="CDFF00"/>
                </a:buClr>
              </a:pPr>
              <a:r>
                <a:rPr lang="en-AU">
                  <a:solidFill>
                    <a:schemeClr val="bg1"/>
                  </a:solidFill>
                </a:rPr>
                <a:t>Phone interviews </a:t>
              </a:r>
            </a:p>
            <a:p>
              <a:pPr lvl="1">
                <a:lnSpc>
                  <a:spcPct val="150000"/>
                </a:lnSpc>
                <a:buClr>
                  <a:srgbClr val="CDFF00"/>
                </a:buClr>
              </a:pPr>
              <a:r>
                <a:rPr lang="en-AU">
                  <a:solidFill>
                    <a:schemeClr val="bg1"/>
                  </a:solidFill>
                </a:rPr>
                <a:t>Investigations</a:t>
              </a:r>
            </a:p>
            <a:p>
              <a:pPr lvl="1">
                <a:lnSpc>
                  <a:spcPct val="150000"/>
                </a:lnSpc>
                <a:buClr>
                  <a:srgbClr val="CDFF00"/>
                </a:buClr>
              </a:pPr>
              <a:endParaRPr lang="en-AU">
                <a:solidFill>
                  <a:schemeClr val="bg1"/>
                </a:solidFill>
                <a:cs typeface="Arial"/>
              </a:endParaRPr>
            </a:p>
          </p:txBody>
        </p:sp>
        <p:pic>
          <p:nvPicPr>
            <p:cNvPr id="6" name="Graphic 5" descr="City outline">
              <a:extLst>
                <a:ext uri="{FF2B5EF4-FFF2-40B4-BE49-F238E27FC236}">
                  <a16:creationId xmlns:a16="http://schemas.microsoft.com/office/drawing/2014/main" id="{0D773E85-457E-C631-E2A6-573D1D07EC4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149245" y="2357949"/>
              <a:ext cx="648000" cy="648000"/>
            </a:xfrm>
            <a:prstGeom prst="rect">
              <a:avLst/>
            </a:prstGeom>
          </p:spPr>
        </p:pic>
        <p:pic>
          <p:nvPicPr>
            <p:cNvPr id="8" name="Graphic 7" descr="Telephone outline">
              <a:extLst>
                <a:ext uri="{FF2B5EF4-FFF2-40B4-BE49-F238E27FC236}">
                  <a16:creationId xmlns:a16="http://schemas.microsoft.com/office/drawing/2014/main" id="{60DF8AF5-9A0D-CFB1-6406-EB27B053D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0502" y="5294351"/>
              <a:ext cx="648000" cy="648000"/>
            </a:xfrm>
            <a:prstGeom prst="rect">
              <a:avLst/>
            </a:prstGeom>
          </p:spPr>
        </p:pic>
        <p:pic>
          <p:nvPicPr>
            <p:cNvPr id="10" name="Graphic 9" descr="Magnifying glass outline">
              <a:extLst>
                <a:ext uri="{FF2B5EF4-FFF2-40B4-BE49-F238E27FC236}">
                  <a16:creationId xmlns:a16="http://schemas.microsoft.com/office/drawing/2014/main" id="{EF4BD1B4-483F-89B3-8657-93B7BF4D9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167251" y="5944583"/>
              <a:ext cx="648000" cy="648000"/>
            </a:xfrm>
            <a:prstGeom prst="rect">
              <a:avLst/>
            </a:prstGeom>
          </p:spPr>
        </p:pic>
        <p:pic>
          <p:nvPicPr>
            <p:cNvPr id="12" name="Graphic 11" descr="Document outline">
              <a:extLst>
                <a:ext uri="{FF2B5EF4-FFF2-40B4-BE49-F238E27FC236}">
                  <a16:creationId xmlns:a16="http://schemas.microsoft.com/office/drawing/2014/main" id="{E5220692-2613-7B2E-CF7A-D3DA26A6F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167251" y="3108444"/>
              <a:ext cx="648000" cy="648000"/>
            </a:xfrm>
            <a:prstGeom prst="rect">
              <a:avLst/>
            </a:prstGeom>
          </p:spPr>
        </p:pic>
        <p:pic>
          <p:nvPicPr>
            <p:cNvPr id="14" name="Graphic 13" descr="Clipboard Checked outline">
              <a:extLst>
                <a:ext uri="{FF2B5EF4-FFF2-40B4-BE49-F238E27FC236}">
                  <a16:creationId xmlns:a16="http://schemas.microsoft.com/office/drawing/2014/main" id="{8A56D173-D9DC-5DC2-E254-FE196F96A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149245" y="1398637"/>
              <a:ext cx="648000" cy="648000"/>
            </a:xfrm>
            <a:prstGeom prst="rect">
              <a:avLst/>
            </a:prstGeom>
          </p:spPr>
        </p:pic>
        <p:pic>
          <p:nvPicPr>
            <p:cNvPr id="16" name="Graphic 15" descr="Statistics outline">
              <a:extLst>
                <a:ext uri="{FF2B5EF4-FFF2-40B4-BE49-F238E27FC236}">
                  <a16:creationId xmlns:a16="http://schemas.microsoft.com/office/drawing/2014/main" id="{70EB217B-CA03-67E0-7D11-9472956E90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262499" y="4898840"/>
              <a:ext cx="418734" cy="418734"/>
            </a:xfrm>
            <a:prstGeom prst="rect">
              <a:avLst/>
            </a:prstGeom>
          </p:spPr>
        </p:pic>
        <p:pic>
          <p:nvPicPr>
            <p:cNvPr id="17" name="Graphic 16" descr="Clipboard Checked outline">
              <a:extLst>
                <a:ext uri="{FF2B5EF4-FFF2-40B4-BE49-F238E27FC236}">
                  <a16:creationId xmlns:a16="http://schemas.microsoft.com/office/drawing/2014/main" id="{D44F394A-4E14-6CF5-20C4-E731AD4CD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2262499" y="3790948"/>
              <a:ext cx="418734" cy="418734"/>
            </a:xfrm>
            <a:prstGeom prst="rect">
              <a:avLst/>
            </a:prstGeom>
          </p:spPr>
        </p:pic>
        <p:pic>
          <p:nvPicPr>
            <p:cNvPr id="19" name="Graphic 18" descr="Folder Search outline">
              <a:extLst>
                <a:ext uri="{FF2B5EF4-FFF2-40B4-BE49-F238E27FC236}">
                  <a16:creationId xmlns:a16="http://schemas.microsoft.com/office/drawing/2014/main" id="{CE825236-8EC1-8238-19E0-16B8B97F8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262499" y="4367991"/>
              <a:ext cx="418734" cy="4187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7959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06753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A858E-5798-94EE-72B1-7BD404BD0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E38E2BF-543D-F318-E161-5839B2BA12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457200"/>
            <a:ext cx="7947025" cy="923925"/>
          </a:xfrm>
        </p:spPr>
        <p:txBody>
          <a:bodyPr/>
          <a:lstStyle/>
          <a:p>
            <a:r>
              <a:rPr lang="en-US" sz="4400" spc="150">
                <a:latin typeface="Canela Light"/>
              </a:rPr>
              <a:t>Revised Assessment Approach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9A8B5DA-4564-B01F-4410-B29EC2D4DB36}"/>
              </a:ext>
            </a:extLst>
          </p:cNvPr>
          <p:cNvSpPr/>
          <p:nvPr/>
        </p:nvSpPr>
        <p:spPr>
          <a:xfrm>
            <a:off x="581525" y="2095500"/>
            <a:ext cx="2586789" cy="1333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cs typeface="Arial"/>
              </a:rPr>
              <a:t>Risk led</a:t>
            </a:r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8D123A-8F16-38B5-89C2-C0CB436C1BC1}"/>
              </a:ext>
            </a:extLst>
          </p:cNvPr>
          <p:cNvSpPr/>
          <p:nvPr/>
        </p:nvSpPr>
        <p:spPr>
          <a:xfrm>
            <a:off x="3358814" y="2095500"/>
            <a:ext cx="2586789" cy="1333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cs typeface="Arial"/>
              </a:rPr>
              <a:t>Varied ways to demonstrate your compliance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378A08D-37C6-F7F2-5AB1-A57FED183445}"/>
              </a:ext>
            </a:extLst>
          </p:cNvPr>
          <p:cNvSpPr/>
          <p:nvPr/>
        </p:nvSpPr>
        <p:spPr>
          <a:xfrm>
            <a:off x="8873287" y="2095500"/>
            <a:ext cx="2586789" cy="1333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cs typeface="Arial"/>
              </a:rPr>
              <a:t>Improved reporting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4712821-F056-460E-445F-ECB51B80C9F6}"/>
              </a:ext>
            </a:extLst>
          </p:cNvPr>
          <p:cNvSpPr/>
          <p:nvPr/>
        </p:nvSpPr>
        <p:spPr>
          <a:xfrm>
            <a:off x="6095997" y="2095499"/>
            <a:ext cx="2586789" cy="13335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>
                <a:cs typeface="Arial"/>
              </a:rPr>
              <a:t>Consistency in assessments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E21429-B607-02F5-5CAF-9F9CD294F1CB}"/>
              </a:ext>
            </a:extLst>
          </p:cNvPr>
          <p:cNvSpPr/>
          <p:nvPr/>
        </p:nvSpPr>
        <p:spPr>
          <a:xfrm rot="20820000">
            <a:off x="2901458" y="4794793"/>
            <a:ext cx="5845341" cy="471236"/>
          </a:xfrm>
          <a:prstGeom prst="rect">
            <a:avLst/>
          </a:prstGeom>
          <a:solidFill>
            <a:srgbClr val="A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cs typeface="Arial"/>
              </a:rPr>
              <a:t>May or may not be driven by an application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19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61F16-9052-E3F7-5F46-88C0378AA3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C7CE02-8800-A46C-982B-ADC19F1A8A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spc="150"/>
              <a:t>Regulatory Assessment Process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B99812B6-3DC8-49D0-8D91-7DAC486AB91A}"/>
              </a:ext>
            </a:extLst>
          </p:cNvPr>
          <p:cNvGraphicFramePr/>
          <p:nvPr/>
        </p:nvGraphicFramePr>
        <p:xfrm>
          <a:off x="558408" y="1799082"/>
          <a:ext cx="11142472" cy="3721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934116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glasses and a blue sign&#10;&#10;AI-generated content may be incorrect.">
            <a:extLst>
              <a:ext uri="{FF2B5EF4-FFF2-40B4-BE49-F238E27FC236}">
                <a16:creationId xmlns:a16="http://schemas.microsoft.com/office/drawing/2014/main" id="{5245B398-70D4-0EAC-D6CC-40841E6E1F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780000">
            <a:off x="7190047" y="1126006"/>
            <a:ext cx="3191335" cy="4682399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7EABDD-79B0-8056-A15F-5729BC2A0D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751144"/>
            <a:ext cx="5413146" cy="4835256"/>
          </a:xfrm>
        </p:spPr>
        <p:txBody>
          <a:bodyPr/>
          <a:lstStyle/>
          <a:p>
            <a:r>
              <a:rPr lang="en-GB">
                <a:latin typeface="Canela Light"/>
              </a:rPr>
              <a:t>ASQA's  </a:t>
            </a:r>
            <a:endParaRPr lang="en-GB"/>
          </a:p>
          <a:p>
            <a:r>
              <a:rPr lang="en-GB">
                <a:latin typeface="Canela Light"/>
              </a:rPr>
              <a:t>Regulatory Assessment Approach is coming...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33761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296CB-F585-3CA8-9FAB-56F51891C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C34810F-D54B-E4EC-B245-ED225BECC9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4844" y="297741"/>
            <a:ext cx="10702312" cy="923925"/>
          </a:xfrm>
        </p:spPr>
        <p:txBody>
          <a:bodyPr>
            <a:normAutofit/>
          </a:bodyPr>
          <a:lstStyle/>
          <a:p>
            <a:r>
              <a:rPr lang="en-US" sz="4400" spc="150"/>
              <a:t>Transition Principles</a:t>
            </a:r>
            <a:endParaRPr lang="en-US" sz="4400" spc="150">
              <a:highlight>
                <a:srgbClr val="FFFF00"/>
              </a:highlight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10D75314-4E06-00BA-D0A1-430AA1D1DC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5056963"/>
              </p:ext>
            </p:extLst>
          </p:nvPr>
        </p:nvGraphicFramePr>
        <p:xfrm>
          <a:off x="310816" y="1106424"/>
          <a:ext cx="11660604" cy="5655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324093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2A62A2-71C5-5678-C4CB-29F07F80CE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EBA30D-1D6F-3C72-74D4-1506370DF5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457200"/>
            <a:ext cx="10702312" cy="923925"/>
          </a:xfrm>
        </p:spPr>
        <p:txBody>
          <a:bodyPr>
            <a:normAutofit/>
          </a:bodyPr>
          <a:lstStyle/>
          <a:p>
            <a:r>
              <a:rPr lang="en-US" spc="150">
                <a:latin typeface="Canela Light"/>
              </a:rPr>
              <a:t>Share your approach with us..</a:t>
            </a:r>
            <a:endParaRPr lang="en-US" sz="4400" spc="1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A5864E-EC4C-F1B5-353F-82A907C51C27}"/>
              </a:ext>
            </a:extLst>
          </p:cNvPr>
          <p:cNvSpPr txBox="1"/>
          <p:nvPr/>
        </p:nvSpPr>
        <p:spPr>
          <a:xfrm>
            <a:off x="888960" y="1550555"/>
            <a:ext cx="10481368" cy="2985433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defPPr>
              <a:defRPr lang="en-US"/>
            </a:defPPr>
            <a:lvl1pPr marL="342900" indent="-342900">
              <a:lnSpc>
                <a:spcPct val="90000"/>
              </a:lnSpc>
              <a:spcBef>
                <a:spcPts val="1000"/>
              </a:spcBef>
              <a:buClr>
                <a:srgbClr val="CDFF00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50000"/>
              </a:lnSpc>
            </a:pPr>
            <a:r>
              <a:rPr lang="en-AU" sz="2800">
                <a:cs typeface="Arial"/>
              </a:rPr>
              <a:t>Some of the best learning is from each other</a:t>
            </a:r>
            <a:endParaRPr lang="en-AU" sz="2800"/>
          </a:p>
          <a:p>
            <a:pPr>
              <a:lnSpc>
                <a:spcPct val="150000"/>
              </a:lnSpc>
            </a:pPr>
            <a:r>
              <a:rPr lang="en-AU" sz="2800"/>
              <a:t>Send us your examples of best practice or how you have implemented the 2025 Standards</a:t>
            </a:r>
            <a:endParaRPr lang="en-AU" sz="280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en-AU" sz="2800"/>
              <a:t>Feature in our materials (identified or de-identified)</a:t>
            </a:r>
            <a:endParaRPr lang="en-AU" sz="2800">
              <a:cs typeface="Arial" panose="020B0604020202020204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AU" sz="2800">
                <a:cs typeface="Arial" panose="020B0604020202020204"/>
              </a:rPr>
              <a:t>Email </a:t>
            </a:r>
            <a:r>
              <a:rPr lang="en-AU" sz="2800">
                <a:solidFill>
                  <a:srgbClr val="CDFF00"/>
                </a:solidFill>
                <a:cs typeface="Arial" panose="020B060402020202020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standards@asqa.gov.au</a:t>
            </a:r>
            <a:r>
              <a:rPr lang="en-AU" sz="2800">
                <a:cs typeface="Arial" panose="020B0604020202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01627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74A1083-5EFC-E4F4-884A-8AEE850B08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1056" y="403745"/>
            <a:ext cx="10770384" cy="933450"/>
          </a:xfrm>
        </p:spPr>
        <p:txBody>
          <a:bodyPr>
            <a:normAutofit/>
          </a:bodyPr>
          <a:lstStyle/>
          <a:p>
            <a:pPr algn="ctr"/>
            <a:r>
              <a:rPr lang="en-AU">
                <a:latin typeface="Canela Light"/>
              </a:rPr>
              <a:t>ASQA's Implementation Plan Jul-Dec 2025</a:t>
            </a:r>
            <a:endParaRPr lang="en-AU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C2CD2F7-A506-4A27-FCC4-CE33EF5C9767}"/>
              </a:ext>
            </a:extLst>
          </p:cNvPr>
          <p:cNvSpPr/>
          <p:nvPr/>
        </p:nvSpPr>
        <p:spPr>
          <a:xfrm>
            <a:off x="1060704" y="1272864"/>
            <a:ext cx="10204704" cy="9334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/>
              <a:t>Continued engagement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5C02BC-C850-58FA-2BE9-05E0AB7A1F26}"/>
              </a:ext>
            </a:extLst>
          </p:cNvPr>
          <p:cNvSpPr/>
          <p:nvPr/>
        </p:nvSpPr>
        <p:spPr>
          <a:xfrm>
            <a:off x="1060704" y="2308202"/>
            <a:ext cx="10204704" cy="9334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/>
              <a:t>Increased communication and support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9C5333C1-B611-71AF-BE73-DBEFEE88AEBC}"/>
              </a:ext>
            </a:extLst>
          </p:cNvPr>
          <p:cNvSpPr/>
          <p:nvPr/>
        </p:nvSpPr>
        <p:spPr>
          <a:xfrm>
            <a:off x="1060704" y="4431074"/>
            <a:ext cx="10204704" cy="9334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/>
              <a:t>Monitoring implementation and keeping you in the loop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4ADEA13-683B-F5EC-614E-5E51E1380AB6}"/>
              </a:ext>
            </a:extLst>
          </p:cNvPr>
          <p:cNvSpPr/>
          <p:nvPr/>
        </p:nvSpPr>
        <p:spPr>
          <a:xfrm>
            <a:off x="1060704" y="5520805"/>
            <a:ext cx="10204704" cy="9334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/>
              <a:t>Formal evaluation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C18C81-E8B9-6796-2D56-34ABB149C5C5}"/>
              </a:ext>
            </a:extLst>
          </p:cNvPr>
          <p:cNvSpPr/>
          <p:nvPr/>
        </p:nvSpPr>
        <p:spPr>
          <a:xfrm>
            <a:off x="1060704" y="3343540"/>
            <a:ext cx="10204704" cy="93345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3200"/>
              <a:t>Building on our materials including case studies</a:t>
            </a:r>
          </a:p>
        </p:txBody>
      </p:sp>
    </p:spTree>
    <p:extLst>
      <p:ext uri="{BB962C8B-B14F-4D97-AF65-F5344CB8AC3E}">
        <p14:creationId xmlns:p14="http://schemas.microsoft.com/office/powerpoint/2010/main" val="3290513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2EE07F-17D6-A32E-FE81-3A5AAA5E24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8" y="396316"/>
            <a:ext cx="9707687" cy="933450"/>
          </a:xfrm>
        </p:spPr>
        <p:txBody>
          <a:bodyPr>
            <a:normAutofit fontScale="92500"/>
          </a:bodyPr>
          <a:lstStyle/>
          <a:p>
            <a:r>
              <a:rPr lang="en-GB">
                <a:latin typeface="Canela Light"/>
              </a:rPr>
              <a:t>ASQA’s Education and Engagement Pipeline</a:t>
            </a:r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BC5E28-7214-2A80-9AFD-AF568483339F}"/>
              </a:ext>
            </a:extLst>
          </p:cNvPr>
          <p:cNvSpPr txBox="1"/>
          <p:nvPr/>
        </p:nvSpPr>
        <p:spPr>
          <a:xfrm>
            <a:off x="1117558" y="3119586"/>
            <a:ext cx="914400" cy="914400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ASQA IQ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BA047F-5C45-774E-97FB-CC01A545804F}"/>
              </a:ext>
            </a:extLst>
          </p:cNvPr>
          <p:cNvSpPr txBox="1"/>
          <p:nvPr/>
        </p:nvSpPr>
        <p:spPr>
          <a:xfrm>
            <a:off x="3569072" y="3210292"/>
            <a:ext cx="914400" cy="914400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ctr"/>
            <a:r>
              <a:rPr lang="en-AU" sz="20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ASQAcast</a:t>
            </a:r>
            <a:endParaRPr lang="en-AU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(Podcasts)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91AE710-4E54-1732-50D2-1611159FAF50}"/>
              </a:ext>
            </a:extLst>
          </p:cNvPr>
          <p:cNvSpPr txBox="1"/>
          <p:nvPr/>
        </p:nvSpPr>
        <p:spPr>
          <a:xfrm>
            <a:off x="6622985" y="3040822"/>
            <a:ext cx="914400" cy="914400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781431-B07F-7DCF-44FC-F433D14CFC1E}"/>
              </a:ext>
            </a:extLst>
          </p:cNvPr>
          <p:cNvSpPr txBox="1"/>
          <p:nvPr/>
        </p:nvSpPr>
        <p:spPr>
          <a:xfrm>
            <a:off x="1889066" y="5597039"/>
            <a:ext cx="914400" cy="914400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 updates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20EF54-0671-45AD-E611-444E50A9CD1D}"/>
              </a:ext>
            </a:extLst>
          </p:cNvPr>
          <p:cNvSpPr txBox="1"/>
          <p:nvPr/>
        </p:nvSpPr>
        <p:spPr>
          <a:xfrm>
            <a:off x="10486175" y="5616010"/>
            <a:ext cx="914400" cy="914400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87F6C28-A49A-660E-A097-7A1E8DC9B290}"/>
              </a:ext>
            </a:extLst>
          </p:cNvPr>
          <p:cNvSpPr txBox="1"/>
          <p:nvPr/>
        </p:nvSpPr>
        <p:spPr>
          <a:xfrm>
            <a:off x="4849577" y="5538481"/>
            <a:ext cx="914400" cy="1069459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Animations </a:t>
            </a:r>
          </a:p>
          <a:p>
            <a:pPr algn="ctr"/>
            <a:r>
              <a:rPr lang="en-A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Video content</a:t>
            </a:r>
          </a:p>
        </p:txBody>
      </p:sp>
      <p:pic>
        <p:nvPicPr>
          <p:cNvPr id="1030" name="Picture 6" descr="Find the Perfect LinkedIn Blue Color Code for Your Logo">
            <a:extLst>
              <a:ext uri="{FF2B5EF4-FFF2-40B4-BE49-F238E27FC236}">
                <a16:creationId xmlns:a16="http://schemas.microsoft.com/office/drawing/2014/main" id="{108EA0C4-2C65-389A-B957-C19087767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9885" y="4171202"/>
            <a:ext cx="1526980" cy="1526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14FA10-1610-7C7B-92ED-E0D697FE59BC}"/>
              </a:ext>
            </a:extLst>
          </p:cNvPr>
          <p:cNvSpPr txBox="1"/>
          <p:nvPr/>
        </p:nvSpPr>
        <p:spPr>
          <a:xfrm>
            <a:off x="9531699" y="3088024"/>
            <a:ext cx="914400" cy="914400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0AC5B0-B32F-6639-7DC2-27505330AFA1}"/>
              </a:ext>
            </a:extLst>
          </p:cNvPr>
          <p:cNvSpPr txBox="1"/>
          <p:nvPr/>
        </p:nvSpPr>
        <p:spPr>
          <a:xfrm>
            <a:off x="7896476" y="5538481"/>
            <a:ext cx="914400" cy="1069459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ctr"/>
            <a:r>
              <a:rPr lang="en-A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ASQA Presents</a:t>
            </a:r>
            <a:br>
              <a:rPr lang="en-AU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(online presentations)</a:t>
            </a:r>
            <a:endParaRPr lang="en-AU" sz="2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9716E8B-CCBE-3D5D-1C69-8FCDFC4C05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97630" l="9916" r="99160">
                        <a14:foregroundMark x1="13950" y1="8741" x2="12773" y2="23556"/>
                        <a14:foregroundMark x1="27563" y1="37333" x2="46723" y2="37778"/>
                        <a14:foregroundMark x1="63193" y1="37481" x2="80672" y2="37630"/>
                        <a14:foregroundMark x1="62689" y1="47556" x2="83866" y2="47704"/>
                        <a14:foregroundMark x1="61008" y1="57926" x2="78992" y2="57926"/>
                        <a14:foregroundMark x1="61513" y1="67111" x2="81176" y2="67407"/>
                        <a14:foregroundMark x1="36134" y1="77185" x2="68739" y2="78222"/>
                        <a14:foregroundMark x1="32101" y1="87556" x2="71261" y2="88444"/>
                        <a14:foregroundMark x1="21008" y1="4148" x2="68403" y2="5630"/>
                        <a14:foregroundMark x1="97479" y1="9926" x2="98487" y2="29926"/>
                        <a14:foregroundMark x1="96471" y1="94370" x2="95294" y2="95704"/>
                        <a14:foregroundMark x1="13950" y1="48741" x2="13277" y2="59704"/>
                        <a14:foregroundMark x1="25210" y1="37778" x2="26387" y2="51852"/>
                        <a14:foregroundMark x1="13109" y1="24296" x2="11864" y2="34803"/>
                        <a14:foregroundMark x1="13214" y1="36751" x2="14118" y2="53481"/>
                        <a14:foregroundMark x1="24034" y1="16296" x2="25210" y2="27556"/>
                        <a14:foregroundMark x1="26387" y1="14667" x2="73445" y2="13778"/>
                        <a14:foregroundMark x1="73445" y1="13778" x2="74958" y2="13778"/>
                        <a14:foregroundMark x1="84874" y1="15259" x2="86759" y2="29955"/>
                        <a14:foregroundMark x1="27227" y1="29778" x2="68266" y2="27596"/>
                        <a14:foregroundMark x1="66723" y1="4593" x2="85882" y2="4148"/>
                        <a14:foregroundMark x1="85882" y1="4148" x2="97143" y2="5185"/>
                        <a14:foregroundMark x1="97143" y1="5185" x2="99160" y2="10963"/>
                        <a14:foregroundMark x1="88067" y1="37333" x2="72437" y2="37926"/>
                        <a14:foregroundMark x1="50057" y1="50519" x2="50588" y2="59407"/>
                        <a14:foregroundMark x1="49244" y1="36889" x2="49368" y2="38963"/>
                        <a14:foregroundMark x1="29829" y1="63929" x2="34622" y2="65481"/>
                        <a14:foregroundMark x1="26387" y1="62815" x2="27650" y2="63224"/>
                        <a14:foregroundMark x1="34622" y1="65481" x2="52773" y2="64741"/>
                        <a14:foregroundMark x1="52773" y1="64741" x2="52605" y2="63259"/>
                        <a14:foregroundMark x1="29412" y1="76444" x2="49580" y2="75556"/>
                        <a14:foregroundMark x1="27563" y1="85630" x2="46218" y2="86370"/>
                        <a14:foregroundMark x1="74790" y1="85481" x2="76361" y2="85433"/>
                        <a14:foregroundMark x1="65546" y1="77037" x2="75646" y2="75805"/>
                        <a14:foregroundMark x1="80336" y1="56296" x2="87964" y2="56043"/>
                        <a14:foregroundMark x1="97143" y1="31556" x2="96471" y2="70222"/>
                        <a14:foregroundMark x1="79335" y1="76889" x2="71933" y2="76889"/>
                        <a14:foregroundMark x1="87731" y1="76889" x2="83169" y2="76889"/>
                        <a14:foregroundMark x1="14286" y1="62074" x2="14958" y2="84296"/>
                        <a14:foregroundMark x1="14118" y1="92296" x2="16368" y2="93010"/>
                        <a14:foregroundMark x1="42521" y1="97185" x2="67415" y2="95549"/>
                        <a14:foregroundMark x1="97143" y1="73185" x2="97815" y2="92296"/>
                        <a14:foregroundMark x1="97815" y1="92296" x2="97815" y2="92296"/>
                        <a14:foregroundMark x1="85378" y1="87407" x2="73445" y2="88593"/>
                        <a14:foregroundMark x1="82893" y1="96792" x2="68067" y2="97630"/>
                        <a14:foregroundMark x1="94286" y1="96148" x2="83203" y2="96774"/>
                        <a14:foregroundMark x1="13109" y1="84741" x2="15294" y2="94222"/>
                        <a14:foregroundMark x1="15798" y1="96444" x2="31597" y2="97037"/>
                        <a14:foregroundMark x1="31597" y1="97037" x2="46723" y2="96889"/>
                        <a14:foregroundMark x1="71933" y1="28889" x2="79328" y2="29481"/>
                        <a14:foregroundMark x1="67059" y1="27852" x2="74454" y2="27852"/>
                        <a14:foregroundMark x1="48739" y1="38519" x2="50420" y2="38667"/>
                        <a14:backgroundMark x1="9916" y1="36000" x2="9748" y2="53778"/>
                        <a14:backgroundMark x1="10588" y1="34963" x2="10924" y2="37037"/>
                        <a14:backgroundMark x1="20336" y1="17926" x2="20000" y2="25333"/>
                        <a14:backgroundMark x1="81345" y1="26815" x2="76865" y2="27068"/>
                        <a14:backgroundMark x1="89244" y1="32000" x2="81681" y2="32444"/>
                        <a14:backgroundMark x1="89076" y1="55704" x2="90588" y2="59407"/>
                        <a14:backgroundMark x1="48908" y1="40148" x2="48403" y2="46222"/>
                        <a14:backgroundMark x1="48908" y1="44593" x2="49244" y2="48000"/>
                        <a14:backgroundMark x1="27731" y1="63111" x2="30420" y2="63111"/>
                        <a14:backgroundMark x1="49076" y1="47556" x2="49076" y2="50519"/>
                        <a14:backgroundMark x1="28067" y1="63259" x2="27563" y2="63407"/>
                        <a14:backgroundMark x1="80168" y1="73037" x2="90756" y2="72148"/>
                        <a14:backgroundMark x1="92101" y1="78667" x2="92269" y2="83704"/>
                        <a14:backgroundMark x1="81681" y1="94667" x2="73109" y2="94667"/>
                        <a14:backgroundMark x1="88571" y1="74667" x2="88235" y2="74667"/>
                        <a14:backgroundMark x1="80672" y1="74963" x2="91261" y2="74370"/>
                        <a14:backgroundMark x1="91261" y1="74370" x2="91261" y2="74370"/>
                        <a14:backgroundMark x1="76975" y1="84593" x2="86891" y2="84741"/>
                        <a14:backgroundMark x1="76807" y1="74222" x2="83697" y2="74370"/>
                        <a14:backgroundMark x1="89916" y1="73481" x2="93109" y2="73778"/>
                        <a14:backgroundMark x1="17815" y1="93185" x2="25378" y2="94519"/>
                        <a14:backgroundMark x1="16807" y1="92593" x2="19328" y2="93778"/>
                        <a14:backgroundMark x1="70252" y1="94815" x2="74790" y2="94815"/>
                        <a14:backgroundMark x1="67731" y1="95111" x2="70756" y2="95111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488" y="1744984"/>
            <a:ext cx="1428000" cy="162000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D59D84B-BA5C-68E3-9CE7-E811F8E2515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007" b="95670" l="9586" r="92308">
                        <a14:foregroundMark x1="11953" y1="23951" x2="39763" y2="22869"/>
                        <a14:foregroundMark x1="19290" y1="5277" x2="80828" y2="6766"/>
                        <a14:foregroundMark x1="66746" y1="14208" x2="68047" y2="14885"/>
                        <a14:foregroundMark x1="74320" y1="13802" x2="75385" y2="14750"/>
                        <a14:foregroundMark x1="81893" y1="14073" x2="82722" y2="14614"/>
                        <a14:foregroundMark x1="85799" y1="6225" x2="88876" y2="12179"/>
                        <a14:foregroundMark x1="88876" y1="12179" x2="89112" y2="14073"/>
                        <a14:foregroundMark x1="11951" y1="11040" x2="10651" y2="12314"/>
                        <a14:foregroundMark x1="10651" y1="12314" x2="10651" y2="12991"/>
                        <a14:foregroundMark x1="44615" y1="23410" x2="82130" y2="23004"/>
                        <a14:foregroundMark x1="89941" y1="16915" x2="90769" y2="30041"/>
                        <a14:foregroundMark x1="59763" y1="14479" x2="60355" y2="16373"/>
                        <a14:foregroundMark x1="10296" y1="31529" x2="11243" y2="53451"/>
                        <a14:foregroundMark x1="11243" y1="53451" x2="11243" y2="53451"/>
                        <a14:foregroundMark x1="89112" y1="33424" x2="91202" y2="46877"/>
                        <a14:foregroundMark x1="9704" y1="55751" x2="11953" y2="71042"/>
                        <a14:foregroundMark x1="15976" y1="75507" x2="44615" y2="74696"/>
                        <a14:foregroundMark x1="55503" y1="76049" x2="73373" y2="76319"/>
                        <a14:foregroundMark x1="83905" y1="76049" x2="88402" y2="72666"/>
                        <a14:foregroundMark x1="89349" y1="51691" x2="89822" y2="60758"/>
                        <a14:foregroundMark x1="44497" y1="75237" x2="51598" y2="75101"/>
                        <a14:foregroundMark x1="51598" y1="75101" x2="57633" y2="75237"/>
                        <a14:foregroundMark x1="88047" y1="42760" x2="88521" y2="49662"/>
                        <a14:foregroundMark x1="64970" y1="37348" x2="77160" y2="43572"/>
                        <a14:foregroundMark x1="77870" y1="48444" x2="68117" y2="52508"/>
                        <a14:foregroundMark x1="29704" y1="42490" x2="35030" y2="38024"/>
                        <a14:foregroundMark x1="35030" y1="38024" x2="41657" y2="35318"/>
                        <a14:foregroundMark x1="41657" y1="35318" x2="41657" y2="35318"/>
                        <a14:foregroundMark x1="43760" y1="49596" x2="43669" y2="55074"/>
                        <a14:foregroundMark x1="43905" y1="40866" x2="43874" y2="42685"/>
                        <a14:foregroundMark x1="35639" y1="53342" x2="37715" y2="56606"/>
                        <a14:foregroundMark x1="29941" y1="44384" x2="30935" y2="45946"/>
                        <a14:foregroundMark x1="30888" y1="56157" x2="20496" y2="67794"/>
                        <a14:foregroundMark x1="45207" y1="55886" x2="51598" y2="63194"/>
                        <a14:foregroundMark x1="51598" y1="63194" x2="55503" y2="72530"/>
                        <a14:foregroundMark x1="33136" y1="37889" x2="29467" y2="43166"/>
                        <a14:foregroundMark x1="49704" y1="58051" x2="53184" y2="61921"/>
                        <a14:foregroundMark x1="33491" y1="35453" x2="28876" y2="41543"/>
                        <a14:foregroundMark x1="40272" y1="57037" x2="42485" y2="56563"/>
                        <a14:foregroundMark x1="21775" y1="91881" x2="24260" y2="85386"/>
                        <a14:foregroundMark x1="24260" y1="85386" x2="26837" y2="82997"/>
                        <a14:foregroundMark x1="22722" y1="95399" x2="28994" y2="95670"/>
                        <a14:foregroundMark x1="28994" y1="95670" x2="33846" y2="94317"/>
                        <a14:backgroundMark x1="20355" y1="27199" x2="53491" y2="29364"/>
                        <a14:backgroundMark x1="53491" y1="29364" x2="87369" y2="42821"/>
                        <a14:backgroundMark x1="86595" y1="49834" x2="78225" y2="64817"/>
                        <a14:backgroundMark x1="44524" y1="58337" x2="41857" y2="57824"/>
                        <a14:backgroundMark x1="78225" y1="64817" x2="54563" y2="60268"/>
                        <a14:backgroundMark x1="30733" y1="35593" x2="29822" y2="33153"/>
                        <a14:backgroundMark x1="36281" y1="50449" x2="33026" y2="41733"/>
                        <a14:backgroundMark x1="29822" y1="33153" x2="36095" y2="27199"/>
                        <a14:backgroundMark x1="91953" y1="46820" x2="92544" y2="56969"/>
                        <a14:backgroundMark x1="65562" y1="53315" x2="66982" y2="52503"/>
                        <a14:backgroundMark x1="65444" y1="53451" x2="68521" y2="51556"/>
                        <a14:backgroundMark x1="31598" y1="45467" x2="35503" y2="51556"/>
                        <a14:backgroundMark x1="35503" y1="51556" x2="35740" y2="51827"/>
                        <a14:backgroundMark x1="34556" y1="51962" x2="36450" y2="51827"/>
                        <a14:backgroundMark x1="43195" y1="43437" x2="42840" y2="49526"/>
                        <a14:backgroundMark x1="43077" y1="43166" x2="43905" y2="44790"/>
                        <a14:backgroundMark x1="35740" y1="58457" x2="39290" y2="58728"/>
                        <a14:backgroundMark x1="53609" y1="61705" x2="54793" y2="64547"/>
                        <a14:backgroundMark x1="56095" y1="72666" x2="55858" y2="71989"/>
                        <a14:backgroundMark x1="19645" y1="67794" x2="19645" y2="69959"/>
                        <a14:backgroundMark x1="27574" y1="81055" x2="29941" y2="81055"/>
                        <a14:backgroundMark x1="65562" y1="53180" x2="65207" y2="53857"/>
                        <a14:backgroundMark x1="65325" y1="53315" x2="65562" y2="53721"/>
                        <a14:backgroundMark x1="12899" y1="11502" x2="15503" y2="9066"/>
                        <a14:backgroundMark x1="14556" y1="9202" x2="13018" y2="11773"/>
                      </a14:backgroundRemoval>
                    </a14:imgEffect>
                    <a14:imgEffect>
                      <a14:colorTemperature colorTemp="59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80593" y="4124692"/>
            <a:ext cx="1852368" cy="16200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1D86D8E-C6C2-4EEB-4F2A-65DE9E8791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099" b="95062" l="4359" r="96154">
                        <a14:foregroundMark x1="12436" y1="7253" x2="10982" y2="9945"/>
                        <a14:foregroundMark x1="20641" y1="25926" x2="22364" y2="44444"/>
                        <a14:foregroundMark x1="40128" y1="27160" x2="36923" y2="38889"/>
                        <a14:foregroundMark x1="61410" y1="25772" x2="62210" y2="27285"/>
                        <a14:foregroundMark x1="91410" y1="20525" x2="94689" y2="39832"/>
                        <a14:foregroundMark x1="5513" y1="19290" x2="4487" y2="48457"/>
                        <a14:foregroundMark x1="77051" y1="93056" x2="78462" y2="93673"/>
                        <a14:foregroundMark x1="66923" y1="33796" x2="67308" y2="35340"/>
                        <a14:backgroundMark x1="11667" y1="10494" x2="8846" y2="14815"/>
                        <a14:backgroundMark x1="94872" y1="39815" x2="95769" y2="53395"/>
                        <a14:backgroundMark x1="95769" y1="53395" x2="96026" y2="53549"/>
                        <a14:backgroundMark x1="65844" y1="35853" x2="66282" y2="36574"/>
                        <a14:backgroundMark x1="61410" y1="28549" x2="65005" y2="34470"/>
                        <a14:backgroundMark x1="65865" y1="35846" x2="66026" y2="36111"/>
                        <a14:backgroundMark x1="61154" y1="28086" x2="65025" y2="34463"/>
                        <a14:backgroundMark x1="66026" y1="36111" x2="66247" y2="35712"/>
                        <a14:backgroundMark x1="66538" y1="35609" x2="66538" y2="39969"/>
                        <a14:backgroundMark x1="77179" y1="97222" x2="80385" y2="90432"/>
                        <a14:backgroundMark x1="76154" y1="96142" x2="81795" y2="93056"/>
                        <a14:backgroundMark x1="23205" y1="44444" x2="23205" y2="4675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13899" y="1674256"/>
            <a:ext cx="1950000" cy="16200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EFF533BD-B4A2-AE78-69FC-10B8FC257F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4683" b="97130" l="5164" r="92695">
                        <a14:foregroundMark x1="47103" y1="11782" x2="78463" y2="12689"/>
                        <a14:foregroundMark x1="78463" y1="12689" x2="80856" y2="12538"/>
                        <a14:foregroundMark x1="46725" y1="20242" x2="77204" y2="19033"/>
                        <a14:foregroundMark x1="77204" y1="19033" x2="81864" y2="19486"/>
                        <a14:foregroundMark x1="59698" y1="29456" x2="80479" y2="28399"/>
                        <a14:foregroundMark x1="80479" y1="28399" x2="83123" y2="28399"/>
                        <a14:foregroundMark x1="27405" y1="10794" x2="29093" y2="10574"/>
                        <a14:foregroundMark x1="23300" y1="11329" x2="24230" y2="11208"/>
                        <a14:foregroundMark x1="8186" y1="4079" x2="19270" y2="3927"/>
                        <a14:foregroundMark x1="19270" y1="3927" x2="44672" y2="4506"/>
                        <a14:foregroundMark x1="91146" y1="35772" x2="91133" y2="37883"/>
                        <a14:foregroundMark x1="6979" y1="35500" x2="7162" y2="38450"/>
                        <a14:foregroundMark x1="5164" y1="6193" x2="6031" y2="20196"/>
                        <a14:foregroundMark x1="36887" y1="95963" x2="64987" y2="97130"/>
                        <a14:foregroundMark x1="34183" y1="95851" x2="34549" y2="95866"/>
                        <a14:foregroundMark x1="91940" y1="39124" x2="92191" y2="40785"/>
                        <a14:foregroundMark x1="92443" y1="45468" x2="92443" y2="48187"/>
                        <a14:foregroundMark x1="92317" y1="44411" x2="92317" y2="47885"/>
                        <a14:foregroundMark x1="90680" y1="36103" x2="92695" y2="36254"/>
                        <a14:foregroundMark x1="91814" y1="37764" x2="92695" y2="40785"/>
                        <a14:foregroundMark x1="34635" y1="94562" x2="34383" y2="95921"/>
                        <a14:backgroundMark x1="7305" y1="20242" x2="6927" y2="35498"/>
                        <a14:backgroundMark x1="6675" y1="40181" x2="8816" y2="53776"/>
                        <a14:backgroundMark x1="8816" y1="53776" x2="9068" y2="39426"/>
                        <a14:backgroundMark x1="7557" y1="38822" x2="7053" y2="39426"/>
                        <a14:backgroundMark x1="8942" y1="52417" x2="8564" y2="60121"/>
                        <a14:backgroundMark x1="7431" y1="38822" x2="7809" y2="41843"/>
                        <a14:backgroundMark x1="7053" y1="39124" x2="8816" y2="38671"/>
                        <a14:backgroundMark x1="6675" y1="39275" x2="8060" y2="39124"/>
                        <a14:backgroundMark x1="6927" y1="38671" x2="7935" y2="38973"/>
                        <a14:backgroundMark x1="52519" y1="5740" x2="78841" y2="6042"/>
                        <a14:backgroundMark x1="78841" y1="6042" x2="86020" y2="5891"/>
                        <a14:backgroundMark x1="86020" y1="5891" x2="87154" y2="5891"/>
                        <a14:backgroundMark x1="90806" y1="9215" x2="90554" y2="34441"/>
                        <a14:backgroundMark x1="91058" y1="34894" x2="89421" y2="21299"/>
                        <a14:backgroundMark x1="89421" y1="21299" x2="91310" y2="9215"/>
                        <a14:backgroundMark x1="91310" y1="12085" x2="90050" y2="31722"/>
                        <a14:backgroundMark x1="90932" y1="35347" x2="91184" y2="31722"/>
                        <a14:backgroundMark x1="90554" y1="30665" x2="91184" y2="34894"/>
                        <a14:backgroundMark x1="91075" y1="35388" x2="90806" y2="34743"/>
                        <a14:backgroundMark x1="87531" y1="5136" x2="91310" y2="14048"/>
                        <a14:backgroundMark x1="91310" y1="14048" x2="91310" y2="15106"/>
                        <a14:backgroundMark x1="86902" y1="5589" x2="89043" y2="5438"/>
                        <a14:backgroundMark x1="48615" y1="5438" x2="55542" y2="5589"/>
                        <a14:backgroundMark x1="55542" y1="5589" x2="55793" y2="5740"/>
                        <a14:backgroundMark x1="45844" y1="5589" x2="50000" y2="5438"/>
                        <a14:backgroundMark x1="44207" y1="5438" x2="46725" y2="5136"/>
                        <a14:backgroundMark x1="91310" y1="34743" x2="90680" y2="35196"/>
                        <a14:backgroundMark x1="90810" y1="48187" x2="90806" y2="48489"/>
                        <a14:backgroundMark x1="90913" y1="41061" x2="90865" y2="44411"/>
                        <a14:backgroundMark x1="91184" y1="50604" x2="90764" y2="47885"/>
                        <a14:backgroundMark x1="91464" y1="47885" x2="90932" y2="50755"/>
                        <a14:backgroundMark x1="25693" y1="11782" x2="27078" y2="11480"/>
                        <a14:backgroundMark x1="25189" y1="12840" x2="26826" y2="11480"/>
                        <a14:backgroundMark x1="26952" y1="11329" x2="24937" y2="12236"/>
                        <a14:backgroundMark x1="31990" y1="94562" x2="32116" y2="9788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8985" y="1744984"/>
            <a:ext cx="1943021" cy="1620000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AD54023-38BA-FE8B-0A51-CA6B491E37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75" b="94134" l="8978" r="89776">
                        <a14:foregroundMark x1="41397" y1="5722" x2="43603" y2="5150"/>
                        <a14:foregroundMark x1="48931" y1="2067" x2="54115" y2="3720"/>
                        <a14:foregroundMark x1="9476" y1="24177" x2="8978" y2="51359"/>
                        <a14:foregroundMark x1="14713" y1="32046" x2="15337" y2="44349"/>
                        <a14:foregroundMark x1="19950" y1="21173" x2="19950" y2="52933"/>
                        <a14:foregroundMark x1="25561" y1="28183" x2="25436" y2="50930"/>
                        <a14:foregroundMark x1="72319" y1="22747" x2="72195" y2="53648"/>
                        <a14:foregroundMark x1="77431" y1="32332" x2="77431" y2="44921"/>
                        <a14:foregroundMark x1="83042" y1="21745" x2="83791" y2="51645"/>
                        <a14:foregroundMark x1="83791" y1="51645" x2="84040" y2="51931"/>
                        <a14:foregroundMark x1="88030" y1="27182" x2="88404" y2="49785"/>
                        <a14:foregroundMark x1="35661" y1="94134" x2="47382" y2="94421"/>
                        <a14:foregroundMark x1="47382" y1="94421" x2="55696" y2="93864"/>
                        <a14:foregroundMark x1="55112" y1="94134" x2="62095" y2="94134"/>
                        <a14:foregroundMark x1="62095" y1="94134" x2="63965" y2="93133"/>
                        <a14:backgroundMark x1="49626" y1="4435" x2="44638" y2="5722"/>
                        <a14:backgroundMark x1="50000" y1="4292" x2="44389" y2="6295"/>
                        <a14:backgroundMark x1="49127" y1="4292" x2="50873" y2="457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08236" y="1729231"/>
            <a:ext cx="1858712" cy="1620000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65DB5A2E-A9C0-919C-C15D-166D5354F4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226" b="94777" l="6757" r="95676">
                        <a14:foregroundMark x1="27568" y1="3226" x2="47162" y2="3840"/>
                        <a14:foregroundMark x1="50405" y1="18126" x2="60676" y2="18280"/>
                        <a14:foregroundMark x1="62568" y1="25499" x2="75811" y2="25192"/>
                        <a14:foregroundMark x1="55405" y1="33641" x2="71486" y2="32565"/>
                        <a14:foregroundMark x1="95135" y1="17358" x2="95676" y2="26728"/>
                        <a14:foregroundMark x1="6757" y1="17358" x2="7162" y2="26882"/>
                        <a14:foregroundMark x1="7297" y1="34255" x2="7973" y2="47773"/>
                        <a14:foregroundMark x1="7568" y1="54378" x2="6892" y2="65591"/>
                        <a14:foregroundMark x1="11545" y1="74809" x2="11757" y2="74962"/>
                        <a14:foregroundMark x1="7703" y1="72043" x2="8692" y2="72755"/>
                        <a14:foregroundMark x1="16757" y1="76498" x2="25541" y2="76498"/>
                        <a14:foregroundMark x1="25541" y1="76498" x2="37703" y2="76344"/>
                        <a14:foregroundMark x1="37703" y1="76344" x2="39054" y2="76344"/>
                        <a14:foregroundMark x1="50270" y1="76651" x2="68108" y2="75269"/>
                        <a14:foregroundMark x1="56216" y1="79570" x2="56757" y2="82949"/>
                        <a14:foregroundMark x1="47015" y1="80297" x2="47568" y2="82181"/>
                        <a14:foregroundMark x1="47027" y1="86943" x2="56486" y2="86022"/>
                        <a14:foregroundMark x1="61622" y1="94009" x2="50000" y2="94777"/>
                        <a14:foregroundMark x1="65405" y1="49923" x2="65405" y2="55453"/>
                        <a14:backgroundMark x1="9595" y1="71889" x2="12027" y2="74347"/>
                        <a14:backgroundMark x1="46486" y1="78648" x2="46622" y2="8033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2938" y="4124692"/>
            <a:ext cx="1841475" cy="1620000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EA886C5E-DDB5-7DD7-82B0-1D0B3D18D6E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539" b="94583" l="5772" r="94479">
                        <a14:foregroundMark x1="29486" y1="46266" x2="29486" y2="46266"/>
                        <a14:foregroundMark x1="37390" y1="45827" x2="37390" y2="45827"/>
                        <a14:foregroundMark x1="47051" y1="45974" x2="47051" y2="45974"/>
                        <a14:foregroundMark x1="53952" y1="48170" x2="53952" y2="48170"/>
                        <a14:foregroundMark x1="75408" y1="76281" x2="75408" y2="76281"/>
                        <a14:foregroundMark x1="5772" y1="13177" x2="5772" y2="13177"/>
                        <a14:foregroundMark x1="50188" y1="4685" x2="50188" y2="4685"/>
                        <a14:foregroundMark x1="15809" y1="13177" x2="15809" y2="13177"/>
                        <a14:foregroundMark x1="20201" y1="14348" x2="20201" y2="14348"/>
                        <a14:foregroundMark x1="28482" y1="14788" x2="28482" y2="14788"/>
                        <a14:foregroundMark x1="71769" y1="94583" x2="73526" y2="92387"/>
                        <a14:foregroundMark x1="93476" y1="76135" x2="94479" y2="72474"/>
                        <a14:foregroundMark x1="24467" y1="38360" x2="30866" y2="38214"/>
                        <a14:foregroundMark x1="73024" y1="46266" x2="73024" y2="46266"/>
                        <a14:backgroundMark x1="13551" y1="12006" x2="13551" y2="12006"/>
                        <a14:backgroundMark x1="21330" y1="12152" x2="21330" y2="12152"/>
                        <a14:backgroundMark x1="28482" y1="11567" x2="28482" y2="11567"/>
                        <a14:backgroundMark x1="71142" y1="44802" x2="71142" y2="44802"/>
                        <a14:backgroundMark x1="71142" y1="45534" x2="71644" y2="458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78190" y="4191787"/>
            <a:ext cx="1936153" cy="165921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07C58AC-5BCD-64CD-9B75-88EE9168C98D}"/>
              </a:ext>
            </a:extLst>
          </p:cNvPr>
          <p:cNvSpPr txBox="1"/>
          <p:nvPr/>
        </p:nvSpPr>
        <p:spPr>
          <a:xfrm>
            <a:off x="1793113" y="4852226"/>
            <a:ext cx="914400" cy="202144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txBody>
          <a:bodyPr wrap="none" rtlCol="0" anchor="ctr">
            <a:normAutofit fontScale="70000" lnSpcReduction="20000"/>
          </a:bodyPr>
          <a:lstStyle/>
          <a:p>
            <a:pPr algn="ctr"/>
            <a:r>
              <a:rPr lang="en-AU" sz="1000">
                <a:solidFill>
                  <a:schemeClr val="accent5"/>
                </a:solidFill>
                <a:latin typeface="Jumble" panose="020F0502020204030204" pitchFamily="2" charset="0"/>
              </a:rPr>
              <a:t>www.asqa.gov.au</a:t>
            </a:r>
          </a:p>
        </p:txBody>
      </p:sp>
    </p:spTree>
    <p:extLst>
      <p:ext uri="{BB962C8B-B14F-4D97-AF65-F5344CB8AC3E}">
        <p14:creationId xmlns:p14="http://schemas.microsoft.com/office/powerpoint/2010/main" val="914198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525DA-93CE-D288-68AC-7965ABB00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2CF422-6DFD-71FA-5F16-C4B985D8B5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>
                <a:latin typeface="Canela Light"/>
              </a:rPr>
              <a:t>Your </a:t>
            </a:r>
          </a:p>
          <a:p>
            <a:r>
              <a:rPr lang="en-AU">
                <a:latin typeface="Canela Light"/>
              </a:rPr>
              <a:t>Questions</a:t>
            </a:r>
          </a:p>
          <a:p>
            <a:r>
              <a:rPr lang="en-AU">
                <a:latin typeface="Canela Light"/>
              </a:rPr>
              <a:t>Answered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958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5F2484-1C2A-7F72-F7BD-0DE2398BD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6A30F6-AF43-C895-1935-0A6986D4A4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24951" y="1777042"/>
            <a:ext cx="5374175" cy="3407433"/>
          </a:xfrm>
        </p:spPr>
        <p:txBody>
          <a:bodyPr>
            <a:noAutofit/>
          </a:bodyPr>
          <a:lstStyle/>
          <a:p>
            <a:r>
              <a:rPr lang="en-AU" sz="4000">
                <a:latin typeface="Arial" panose="020B0604020202020204" pitchFamily="34" charset="0"/>
                <a:cs typeface="Arial" panose="020B0604020202020204" pitchFamily="34" charset="0"/>
              </a:rPr>
              <a:t>Q1 - Is there a checklist we can use to ensure we have covered off everything before 1 July?</a:t>
            </a:r>
          </a:p>
        </p:txBody>
      </p:sp>
    </p:spTree>
    <p:extLst>
      <p:ext uri="{BB962C8B-B14F-4D97-AF65-F5344CB8AC3E}">
        <p14:creationId xmlns:p14="http://schemas.microsoft.com/office/powerpoint/2010/main" val="29969083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FAE68EA-B194-85D0-A95D-0C7C66281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45136A7-0708-A382-66C5-9C04157FD9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1901" y="1380565"/>
            <a:ext cx="6384288" cy="4034117"/>
          </a:xfrm>
        </p:spPr>
        <p:txBody>
          <a:bodyPr>
            <a:noAutofit/>
          </a:bodyPr>
          <a:lstStyle/>
          <a:p>
            <a:r>
              <a:rPr lang="en-AU" sz="3800">
                <a:latin typeface="Arial" panose="020B0604020202020204" pitchFamily="34" charset="0"/>
                <a:cs typeface="Arial" panose="020B0604020202020204" pitchFamily="34" charset="0"/>
              </a:rPr>
              <a:t>Q2 – Does ASQA expect that all RTO's will have completed a revision of their policies and procedures against the 2025 Standards by 1 July? </a:t>
            </a:r>
          </a:p>
        </p:txBody>
      </p:sp>
    </p:spTree>
    <p:extLst>
      <p:ext uri="{BB962C8B-B14F-4D97-AF65-F5344CB8AC3E}">
        <p14:creationId xmlns:p14="http://schemas.microsoft.com/office/powerpoint/2010/main" val="33475373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7FF47-CF4B-A14D-6F48-91F13D4B5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42AB129-5E02-20F0-76D0-755DF81493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6" y="774165"/>
            <a:ext cx="7947025" cy="933450"/>
          </a:xfrm>
        </p:spPr>
        <p:txBody>
          <a:bodyPr>
            <a:normAutofit/>
          </a:bodyPr>
          <a:lstStyle/>
          <a:p>
            <a:r>
              <a:rPr lang="en-AU">
                <a:latin typeface="Canela Light"/>
              </a:rPr>
              <a:t>Webinar overview</a:t>
            </a:r>
            <a:endParaRPr lang="en-AU">
              <a:solidFill>
                <a:srgbClr val="CDFF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09B821-6F80-99DB-C842-2C64127648D8}"/>
              </a:ext>
            </a:extLst>
          </p:cNvPr>
          <p:cNvSpPr txBox="1"/>
          <p:nvPr/>
        </p:nvSpPr>
        <p:spPr>
          <a:xfrm>
            <a:off x="778486" y="1828800"/>
            <a:ext cx="9839311" cy="30675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l">
              <a:spcAft>
                <a:spcPts val="1000"/>
              </a:spcAft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3200">
                <a:solidFill>
                  <a:srgbClr val="FFFFFF"/>
                </a:solidFill>
              </a:rPr>
              <a:t>The 2025 Standards are here!</a:t>
            </a:r>
          </a:p>
          <a:p>
            <a:pPr marL="342900" indent="-342900" algn="l">
              <a:spcAft>
                <a:spcPts val="1000"/>
              </a:spcAft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3200">
                <a:solidFill>
                  <a:srgbClr val="FFFFFF"/>
                </a:solidFill>
              </a:rPr>
              <a:t>Key themes from our workshops</a:t>
            </a:r>
            <a:endParaRPr lang="en-AU" sz="3200">
              <a:solidFill>
                <a:srgbClr val="FFFFFF"/>
              </a:solidFill>
              <a:cs typeface="Arial"/>
            </a:endParaRPr>
          </a:p>
          <a:p>
            <a:pPr marL="342900" indent="-342900" algn="l">
              <a:spcAft>
                <a:spcPts val="1000"/>
              </a:spcAft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3200">
                <a:solidFill>
                  <a:srgbClr val="FFFFFF"/>
                </a:solidFill>
              </a:rPr>
              <a:t>ASQA’s regulatory / assessment approach</a:t>
            </a:r>
            <a:endParaRPr lang="en-AU" sz="3200">
              <a:solidFill>
                <a:srgbClr val="FFFFFF"/>
              </a:solidFill>
              <a:cs typeface="Arial"/>
            </a:endParaRPr>
          </a:p>
          <a:p>
            <a:pPr marL="342900" indent="-342900" algn="l">
              <a:spcAft>
                <a:spcPts val="1000"/>
              </a:spcAft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3200">
                <a:solidFill>
                  <a:srgbClr val="FFFFFF"/>
                </a:solidFill>
              </a:rPr>
              <a:t>What is next? How can ASQA support you?</a:t>
            </a:r>
          </a:p>
          <a:p>
            <a:pPr algn="l">
              <a:spcAft>
                <a:spcPts val="1000"/>
              </a:spcAft>
              <a:buClr>
                <a:srgbClr val="CDFF00"/>
              </a:buClr>
            </a:pPr>
            <a:endParaRPr lang="en-AU" sz="3200">
              <a:solidFill>
                <a:srgbClr val="FFFFFF"/>
              </a:solidFill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043EAB-D2D8-90BE-F421-416E1FB5A52B}"/>
              </a:ext>
            </a:extLst>
          </p:cNvPr>
          <p:cNvSpPr txBox="1"/>
          <p:nvPr/>
        </p:nvSpPr>
        <p:spPr>
          <a:xfrm>
            <a:off x="778487" y="1524831"/>
            <a:ext cx="7354860" cy="61598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l">
              <a:spcAft>
                <a:spcPts val="1000"/>
              </a:spcAft>
              <a:buClr>
                <a:srgbClr val="CDFF00"/>
              </a:buClr>
            </a:pPr>
            <a:endParaRPr lang="en-AU" sz="36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5671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0395CE-20BA-EC6E-F268-12E81E14CC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1222B3A-5CF3-E0CF-664F-2EED65A3F3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2936" y="1743847"/>
            <a:ext cx="5737225" cy="3213636"/>
          </a:xfrm>
        </p:spPr>
        <p:txBody>
          <a:bodyPr>
            <a:noAutofit/>
          </a:bodyPr>
          <a:lstStyle/>
          <a:p>
            <a:r>
              <a:rPr lang="en-AU" sz="3800">
                <a:latin typeface="Arial" panose="020B0604020202020204" pitchFamily="34" charset="0"/>
                <a:cs typeface="Arial" panose="020B0604020202020204" pitchFamily="34" charset="0"/>
              </a:rPr>
              <a:t>Q3 - I’ve heard that, from 1 July, RTOs will need to comply with both the 2015 and 2025 Standards. Is this correct?</a:t>
            </a:r>
          </a:p>
        </p:txBody>
      </p:sp>
    </p:spTree>
    <p:extLst>
      <p:ext uri="{BB962C8B-B14F-4D97-AF65-F5344CB8AC3E}">
        <p14:creationId xmlns:p14="http://schemas.microsoft.com/office/powerpoint/2010/main" val="20739801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2231D8-1594-EA2E-BEF8-AF29037C4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1DA085C-11CD-0C00-205C-37724E60A35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6042" y="2294964"/>
            <a:ext cx="5737225" cy="2363299"/>
          </a:xfrm>
        </p:spPr>
        <p:txBody>
          <a:bodyPr>
            <a:noAutofit/>
          </a:bodyPr>
          <a:lstStyle/>
          <a:p>
            <a:r>
              <a:rPr lang="en-AU" sz="3800">
                <a:latin typeface="Arial" panose="020B0604020202020204" pitchFamily="34" charset="0"/>
                <a:cs typeface="Arial" panose="020B0604020202020204" pitchFamily="34" charset="0"/>
              </a:rPr>
              <a:t>Q4 - How can we ensure we are meeting cultural respect and safety, and student wellbeing expectations?</a:t>
            </a:r>
          </a:p>
        </p:txBody>
      </p:sp>
    </p:spTree>
    <p:extLst>
      <p:ext uri="{BB962C8B-B14F-4D97-AF65-F5344CB8AC3E}">
        <p14:creationId xmlns:p14="http://schemas.microsoft.com/office/powerpoint/2010/main" val="3833600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DF3762-2273-2AAA-4DD0-02F1FCFD2B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AE8D1A-6FA2-EDC1-D47F-27C4026EA4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AU" sz="3800">
                <a:latin typeface="Arial" panose="020B0604020202020204" pitchFamily="34" charset="0"/>
                <a:cs typeface="Arial" panose="020B0604020202020204" pitchFamily="34" charset="0"/>
              </a:rPr>
              <a:t>Q5 - Do trainers and assessors working under direction still require a supervision plan?</a:t>
            </a:r>
          </a:p>
        </p:txBody>
      </p:sp>
    </p:spTree>
    <p:extLst>
      <p:ext uri="{BB962C8B-B14F-4D97-AF65-F5344CB8AC3E}">
        <p14:creationId xmlns:p14="http://schemas.microsoft.com/office/powerpoint/2010/main" val="4726692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A3BBD7-8AF1-B0BC-5594-64022D7C89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B320E5C-89D0-EBF5-5F0D-17FE5F8F99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2936" y="1488141"/>
            <a:ext cx="5737225" cy="3621741"/>
          </a:xfrm>
        </p:spPr>
        <p:txBody>
          <a:bodyPr>
            <a:noAutofit/>
          </a:bodyPr>
          <a:lstStyle/>
          <a:p>
            <a:r>
              <a:rPr lang="en-AU" sz="3600">
                <a:latin typeface="Arial" panose="020B0604020202020204" pitchFamily="34" charset="0"/>
                <a:cs typeface="Arial" panose="020B0604020202020204" pitchFamily="34" charset="0"/>
              </a:rPr>
              <a:t>Q6 - How many hours of professional development per year would be considered appropriate to maintain relevant and current industry competencies?</a:t>
            </a:r>
          </a:p>
        </p:txBody>
      </p:sp>
    </p:spTree>
    <p:extLst>
      <p:ext uri="{BB962C8B-B14F-4D97-AF65-F5344CB8AC3E}">
        <p14:creationId xmlns:p14="http://schemas.microsoft.com/office/powerpoint/2010/main" val="419556965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6ABE858-C600-CAD5-C719-809F36A381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2300" y="214554"/>
            <a:ext cx="7947025" cy="830128"/>
          </a:xfrm>
        </p:spPr>
        <p:txBody>
          <a:bodyPr/>
          <a:lstStyle/>
          <a:p>
            <a:r>
              <a:rPr lang="en-GB">
                <a:latin typeface="Canela Light"/>
              </a:rPr>
              <a:t>Key take aways:</a:t>
            </a:r>
            <a:endParaRPr lang="en-GB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697E2B0-B32D-50BB-0F63-EEA0ADB954A5}"/>
              </a:ext>
            </a:extLst>
          </p:cNvPr>
          <p:cNvSpPr txBox="1">
            <a:spLocks/>
          </p:cNvSpPr>
          <p:nvPr/>
        </p:nvSpPr>
        <p:spPr>
          <a:xfrm>
            <a:off x="186582" y="1044682"/>
            <a:ext cx="11297206" cy="568333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00150" indent="-742950">
              <a:lnSpc>
                <a:spcPct val="130000"/>
              </a:lnSpc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>
                <a:solidFill>
                  <a:schemeClr val="bg1"/>
                </a:solidFill>
              </a:rPr>
              <a:t>Engage with the instruments and materials – </a:t>
            </a:r>
            <a:r>
              <a:rPr lang="en-AU" i="1">
                <a:solidFill>
                  <a:schemeClr val="bg1"/>
                </a:solidFill>
              </a:rPr>
              <a:t>what do you need to change or implement?</a:t>
            </a:r>
          </a:p>
          <a:p>
            <a:pPr marL="1200150" lvl="1" indent="-742950">
              <a:lnSpc>
                <a:spcPct val="130000"/>
              </a:lnSpc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2800">
                <a:solidFill>
                  <a:schemeClr val="bg1"/>
                </a:solidFill>
              </a:rPr>
              <a:t>2025 Standards come into regulatory effect from 1 July 2025</a:t>
            </a:r>
          </a:p>
          <a:p>
            <a:pPr marL="1200150" lvl="1" indent="-742950">
              <a:lnSpc>
                <a:spcPct val="130000"/>
              </a:lnSpc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2800">
                <a:solidFill>
                  <a:schemeClr val="bg1"/>
                </a:solidFill>
              </a:rPr>
              <a:t>ASQA’s regulatory approach &amp; assessment approach are also maturing</a:t>
            </a:r>
            <a:endParaRPr lang="en-AU" sz="2800">
              <a:solidFill>
                <a:schemeClr val="bg1"/>
              </a:solidFill>
              <a:cs typeface="Arial"/>
            </a:endParaRPr>
          </a:p>
          <a:p>
            <a:pPr marL="1200150" lvl="1" indent="-742950">
              <a:lnSpc>
                <a:spcPct val="150000"/>
              </a:lnSpc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2800">
                <a:solidFill>
                  <a:schemeClr val="bg1"/>
                </a:solidFill>
                <a:cs typeface="Arial"/>
              </a:rPr>
              <a:t>Providers with activities underway will be advised if additional information is required</a:t>
            </a:r>
          </a:p>
          <a:p>
            <a:pPr marL="1200150" lvl="1" indent="-742950">
              <a:lnSpc>
                <a:spcPct val="150000"/>
              </a:lnSpc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2800">
                <a:solidFill>
                  <a:schemeClr val="bg1"/>
                </a:solidFill>
                <a:cs typeface="Arial"/>
              </a:rPr>
              <a:t>Download our FAQ’s now via this QR code</a:t>
            </a:r>
            <a:endParaRPr lang="en-AU" sz="280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E71457-1249-EF03-3F90-8034011E68A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348" b="97147" l="8065" r="93921">
                        <a14:foregroundMark x1="83002" y1="28125" x2="83002" y2="28125"/>
                        <a14:foregroundMark x1="93921" y1="29212" x2="93921" y2="29212"/>
                        <a14:foregroundMark x1="44417" y1="44429" x2="44417" y2="44429"/>
                        <a14:foregroundMark x1="45285" y1="58696" x2="45285" y2="58696"/>
                        <a14:foregroundMark x1="23325" y1="92255" x2="23325" y2="92255"/>
                        <a14:foregroundMark x1="8065" y1="88995" x2="8065" y2="88995"/>
                        <a14:foregroundMark x1="10050" y1="97147" x2="10050" y2="97147"/>
                        <a14:foregroundMark x1="66625" y1="4348" x2="66625" y2="434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278430">
            <a:off x="10260031" y="101612"/>
            <a:ext cx="1431335" cy="13070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58E13C-4509-FEDD-8DD7-BC270A530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6002" y="4972490"/>
            <a:ext cx="1505358" cy="1505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4416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51AA9-88F7-2A58-A4CC-5B4263E693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BBDB6A-462C-6622-3B34-F26D2CEA6A54}"/>
              </a:ext>
            </a:extLst>
          </p:cNvPr>
          <p:cNvSpPr txBox="1">
            <a:spLocks/>
          </p:cNvSpPr>
          <p:nvPr/>
        </p:nvSpPr>
        <p:spPr>
          <a:xfrm>
            <a:off x="280666" y="432001"/>
            <a:ext cx="7947025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>
                <a:ln>
                  <a:noFill/>
                </a:ln>
                <a:solidFill>
                  <a:srgbClr val="CDFF00"/>
                </a:solidFill>
                <a:effectLst/>
                <a:uLnTx/>
                <a:uFillTx/>
                <a:latin typeface="Canela Light" pitchFamily="50" charset="0"/>
                <a:ea typeface="+mn-ea"/>
                <a:cs typeface="+mn-cs"/>
              </a:rPr>
              <a:t>We want to hear from you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E03374-816C-4A82-BDF8-299BF46C7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4306" y="1572028"/>
            <a:ext cx="4263385" cy="41857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480E0A3-47B1-9308-02FE-DE2BD306B529}"/>
              </a:ext>
            </a:extLst>
          </p:cNvPr>
          <p:cNvSpPr txBox="1"/>
          <p:nvPr/>
        </p:nvSpPr>
        <p:spPr>
          <a:xfrm>
            <a:off x="3444940" y="6039182"/>
            <a:ext cx="53021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en-AU" sz="2400" i="0">
                <a:solidFill>
                  <a:schemeClr val="bg1"/>
                </a:solidFill>
                <a:effectLst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https://surveys.asqa.gov.au/n/91XtLol</a:t>
            </a:r>
            <a:endParaRPr lang="en-AU" sz="2400">
              <a:solidFill>
                <a:schemeClr val="bg1"/>
              </a:solidFill>
              <a:effectLst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4333D-8F9E-671A-9F7B-6055935C85A3}"/>
              </a:ext>
            </a:extLst>
          </p:cNvPr>
          <p:cNvSpPr txBox="1"/>
          <p:nvPr/>
        </p:nvSpPr>
        <p:spPr>
          <a:xfrm>
            <a:off x="2122485" y="1158873"/>
            <a:ext cx="8282866" cy="4739596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ctr"/>
            <a:endParaRPr lang="en-AU" sz="4400" b="1">
              <a:solidFill>
                <a:srgbClr val="FF0000"/>
              </a:solidFill>
              <a:latin typeface="Canela-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6158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472D6EB-59F2-4649-81F6-CCA442127620}"/>
              </a:ext>
            </a:extLst>
          </p:cNvPr>
          <p:cNvSpPr/>
          <p:nvPr/>
        </p:nvSpPr>
        <p:spPr>
          <a:xfrm>
            <a:off x="3819691" y="3655149"/>
            <a:ext cx="3750279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CDFF00"/>
                </a:solidFill>
              </a:rPr>
              <a:t>Tip-off Line: </a:t>
            </a:r>
            <a:r>
              <a:rPr lang="en-AU" b="1">
                <a:solidFill>
                  <a:srgbClr val="CDFF00"/>
                </a:solidFill>
              </a:rPr>
              <a:t>1300 644 844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8ABD87B-0B77-4996-BEBE-C25796C4F074}"/>
              </a:ext>
            </a:extLst>
          </p:cNvPr>
          <p:cNvSpPr/>
          <p:nvPr/>
        </p:nvSpPr>
        <p:spPr>
          <a:xfrm>
            <a:off x="1046772" y="3655149"/>
            <a:ext cx="2583733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CDFF00"/>
                </a:solidFill>
              </a:rPr>
              <a:t>  asqa.gov.au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ED24D82-5E51-4DCF-86A2-291C4DE57DAC}"/>
              </a:ext>
            </a:extLst>
          </p:cNvPr>
          <p:cNvSpPr/>
          <p:nvPr/>
        </p:nvSpPr>
        <p:spPr>
          <a:xfrm>
            <a:off x="1046772" y="4634043"/>
            <a:ext cx="2583733" cy="643656"/>
          </a:xfrm>
          <a:prstGeom prst="roundRect">
            <a:avLst>
              <a:gd name="adj" fmla="val 50000"/>
            </a:avLst>
          </a:prstGeom>
          <a:solidFill>
            <a:srgbClr val="323747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>
                <a:solidFill>
                  <a:srgbClr val="CDFF00"/>
                </a:solidFill>
              </a:rPr>
              <a:t>asqagovau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2FF87-33B7-42E0-93AE-616979DF0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9036" y="4665318"/>
            <a:ext cx="504895" cy="4953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D71D2AD-0182-4EA8-8ACA-DCE0D4F78B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164" y="3714799"/>
            <a:ext cx="419158" cy="4858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D5AB0-FD37-E125-E58C-A1E81D2E7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855606-5725-B234-7141-4ECC8931AD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9614" y="591381"/>
            <a:ext cx="7947025" cy="933450"/>
          </a:xfrm>
        </p:spPr>
        <p:txBody>
          <a:bodyPr>
            <a:normAutofit/>
          </a:bodyPr>
          <a:lstStyle/>
          <a:p>
            <a:r>
              <a:rPr lang="en-AU">
                <a:latin typeface="Canela Light"/>
              </a:rPr>
              <a:t>Ask</a:t>
            </a:r>
            <a:r>
              <a:rPr lang="en-AU">
                <a:solidFill>
                  <a:srgbClr val="CDFF00"/>
                </a:solidFill>
                <a:latin typeface="Canela Light"/>
              </a:rPr>
              <a:t> </a:t>
            </a:r>
            <a:r>
              <a:rPr lang="en-AU">
                <a:latin typeface="Canela Light"/>
              </a:rPr>
              <a:t>Us ….</a:t>
            </a:r>
            <a:endParaRPr lang="en-AU">
              <a:solidFill>
                <a:srgbClr val="CDFF00"/>
              </a:solidFill>
              <a:latin typeface="Canela Ligh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4085A1-8C7C-BF35-C9B7-38CC6F7E607C}"/>
              </a:ext>
            </a:extLst>
          </p:cNvPr>
          <p:cNvSpPr txBox="1"/>
          <p:nvPr/>
        </p:nvSpPr>
        <p:spPr>
          <a:xfrm>
            <a:off x="659614" y="1586429"/>
            <a:ext cx="10523108" cy="41806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spcAft>
                <a:spcPts val="1000"/>
              </a:spcAft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FFFFFF"/>
                </a:solidFill>
              </a:rPr>
              <a:t>We have received over 120 pre-submitted questions through the webinar registration process</a:t>
            </a:r>
          </a:p>
          <a:p>
            <a:pPr marL="342900" indent="-342900">
              <a:spcAft>
                <a:spcPts val="1000"/>
              </a:spcAft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FFFFFF"/>
                </a:solidFill>
                <a:cs typeface="Arial" panose="020B0604020202020204"/>
              </a:rPr>
              <a:t>Also 450+ questions received through the workshops</a:t>
            </a:r>
          </a:p>
          <a:p>
            <a:pPr marL="342900" indent="-342900">
              <a:spcAft>
                <a:spcPts val="1000"/>
              </a:spcAft>
              <a:buClr>
                <a:srgbClr val="CDFF00"/>
              </a:buClr>
              <a:buFont typeface="Arial" panose="020B0604020202020204" pitchFamily="34" charset="0"/>
              <a:buChar char="•"/>
            </a:pPr>
            <a:r>
              <a:rPr lang="en-AU" sz="3200" dirty="0">
                <a:solidFill>
                  <a:srgbClr val="FFFFFF"/>
                </a:solidFill>
              </a:rPr>
              <a:t>For today, there are two options:</a:t>
            </a:r>
            <a:endParaRPr lang="en-AU" dirty="0">
              <a:solidFill>
                <a:srgbClr val="000000"/>
              </a:solidFill>
            </a:endParaRPr>
          </a:p>
          <a:p>
            <a:pPr marL="800100" lvl="1" indent="-342900">
              <a:spcAft>
                <a:spcPts val="1000"/>
              </a:spcAft>
              <a:buClr>
                <a:srgbClr val="CDFF00"/>
              </a:buClr>
              <a:buFont typeface="Courier New" panose="020B0604020202020204" pitchFamily="34" charset="0"/>
              <a:buChar char="o"/>
            </a:pPr>
            <a:r>
              <a:rPr lang="en-AU" sz="3200" dirty="0">
                <a:solidFill>
                  <a:srgbClr val="FFFFFF"/>
                </a:solidFill>
              </a:rPr>
              <a:t>Use the QR code </a:t>
            </a:r>
            <a:endParaRPr lang="en-AU" sz="3200" dirty="0">
              <a:solidFill>
                <a:srgbClr val="FFFFFF"/>
              </a:solidFill>
              <a:cs typeface="Arial" panose="020B0604020202020204"/>
            </a:endParaRPr>
          </a:p>
          <a:p>
            <a:pPr marL="800100" lvl="1" indent="-342900">
              <a:spcAft>
                <a:spcPts val="1000"/>
              </a:spcAft>
              <a:buClr>
                <a:srgbClr val="CDFF00"/>
              </a:buClr>
              <a:buFont typeface="Courier New" panose="020B0604020202020204" pitchFamily="34" charset="0"/>
              <a:buChar char="o"/>
            </a:pPr>
            <a:r>
              <a:rPr lang="en-AU" sz="3200" dirty="0">
                <a:solidFill>
                  <a:srgbClr val="FFFFFF"/>
                </a:solidFill>
                <a:cs typeface="Arial" panose="020B0604020202020204"/>
              </a:rPr>
              <a:t>Use the live-stream ‘question’ function</a:t>
            </a:r>
          </a:p>
          <a:p>
            <a:pPr>
              <a:spcAft>
                <a:spcPts val="1000"/>
              </a:spcAft>
              <a:buClr>
                <a:srgbClr val="CDFF00"/>
              </a:buClr>
            </a:pPr>
            <a:endParaRPr lang="en-AU" sz="3200" dirty="0">
              <a:solidFill>
                <a:srgbClr val="FFFFFF"/>
              </a:solidFill>
              <a:cs typeface="Arial" panose="020B06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8AAD8E-69F0-ACEA-7C4C-1AF504BD713E}"/>
              </a:ext>
            </a:extLst>
          </p:cNvPr>
          <p:cNvSpPr txBox="1"/>
          <p:nvPr/>
        </p:nvSpPr>
        <p:spPr>
          <a:xfrm>
            <a:off x="778487" y="1524831"/>
            <a:ext cx="7354860" cy="61598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l">
              <a:spcAft>
                <a:spcPts val="1000"/>
              </a:spcAft>
              <a:buClr>
                <a:srgbClr val="CDFF00"/>
              </a:buClr>
            </a:pPr>
            <a:endParaRPr lang="en-AU" sz="360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DC87F73-D7CE-F464-4C60-97D5A76277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" t="2468" r="6262" b="4554"/>
          <a:stretch/>
        </p:blipFill>
        <p:spPr bwMode="auto">
          <a:xfrm>
            <a:off x="8771571" y="3555463"/>
            <a:ext cx="2904936" cy="2896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9970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478AE3E-C581-871D-2960-8E281526B4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2103" y="338700"/>
            <a:ext cx="10369297" cy="5797970"/>
          </a:xfrm>
        </p:spPr>
        <p:txBody>
          <a:bodyPr>
            <a:normAutofit/>
          </a:bodyPr>
          <a:lstStyle/>
          <a:p>
            <a:pPr algn="ctr"/>
            <a:r>
              <a:rPr lang="en-GB">
                <a:latin typeface="Canela Light"/>
              </a:rPr>
              <a:t>Today’s slides will be available on our website early next week</a:t>
            </a:r>
            <a:endParaRPr lang="en-GB"/>
          </a:p>
          <a:p>
            <a:pPr algn="ctr"/>
            <a:endParaRPr lang="en-GB"/>
          </a:p>
          <a:p>
            <a:pPr algn="ctr"/>
            <a:r>
              <a:rPr lang="en-GB">
                <a:latin typeface="Canela Light"/>
              </a:rPr>
              <a:t>A link to the recording will be available on our website within the next fortnight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0776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0A4F1-D0DA-7DAD-F7C8-5F5C6ED28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9813339-FE69-EE94-3062-8AC99BB656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8486" y="342256"/>
            <a:ext cx="8035008" cy="1402911"/>
          </a:xfrm>
        </p:spPr>
        <p:txBody>
          <a:bodyPr>
            <a:normAutofit/>
          </a:bodyPr>
          <a:lstStyle/>
          <a:p>
            <a:r>
              <a:rPr lang="en-AU" sz="4000">
                <a:latin typeface="Canela Light"/>
              </a:rPr>
              <a:t>How will</a:t>
            </a:r>
            <a:r>
              <a:rPr lang="en-AU" sz="4000">
                <a:solidFill>
                  <a:srgbClr val="CDFF00"/>
                </a:solidFill>
                <a:latin typeface="Canela Light"/>
              </a:rPr>
              <a:t> the 2025 Standards benefit </a:t>
            </a:r>
            <a:r>
              <a:rPr lang="en-AU" sz="4000">
                <a:latin typeface="Canela Light"/>
              </a:rPr>
              <a:t>your RTO</a:t>
            </a:r>
            <a:r>
              <a:rPr lang="en-AU" sz="4000">
                <a:solidFill>
                  <a:srgbClr val="CDFF00"/>
                </a:solidFill>
                <a:latin typeface="Canela Light"/>
              </a:rPr>
              <a:t>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610453-A327-9289-98E2-6E699B2DC152}"/>
              </a:ext>
            </a:extLst>
          </p:cNvPr>
          <p:cNvSpPr txBox="1"/>
          <p:nvPr/>
        </p:nvSpPr>
        <p:spPr>
          <a:xfrm>
            <a:off x="629777" y="1974666"/>
            <a:ext cx="11038961" cy="41549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1000"/>
              </a:spcAft>
              <a:buClr>
                <a:srgbClr val="CDFF00"/>
              </a:buClr>
              <a:buFont typeface="Wingdings" panose="020B0604020202020204" pitchFamily="34" charset="0"/>
              <a:buChar char="ü"/>
            </a:pPr>
            <a:r>
              <a:rPr lang="en-AU" sz="2800">
                <a:solidFill>
                  <a:srgbClr val="FFFFFF"/>
                </a:solidFill>
              </a:rPr>
              <a:t>Opportunity to </a:t>
            </a:r>
            <a:r>
              <a:rPr lang="en-AU" sz="2800">
                <a:solidFill>
                  <a:schemeClr val="accent6"/>
                </a:solidFill>
              </a:rPr>
              <a:t>innovate &amp; differentiate</a:t>
            </a:r>
            <a:r>
              <a:rPr lang="en-AU" sz="2800">
                <a:solidFill>
                  <a:srgbClr val="FFFFFF"/>
                </a:solidFill>
              </a:rPr>
              <a:t> your business from other providers</a:t>
            </a:r>
            <a:endParaRPr lang="en-US" sz="2800"/>
          </a:p>
          <a:p>
            <a:pPr marL="457200" indent="-457200">
              <a:spcBef>
                <a:spcPts val="600"/>
              </a:spcBef>
              <a:spcAft>
                <a:spcPts val="1000"/>
              </a:spcAft>
              <a:buClr>
                <a:srgbClr val="CDFF00"/>
              </a:buClr>
              <a:buFont typeface="Wingdings" panose="020B0604020202020204" pitchFamily="34" charset="0"/>
              <a:buChar char="ü"/>
            </a:pPr>
            <a:r>
              <a:rPr lang="en-AU" sz="2800">
                <a:solidFill>
                  <a:schemeClr val="accent6"/>
                </a:solidFill>
              </a:rPr>
              <a:t>Less prescription</a:t>
            </a:r>
            <a:r>
              <a:rPr lang="en-AU" sz="2800">
                <a:solidFill>
                  <a:srgbClr val="FFFFFF"/>
                </a:solidFill>
              </a:rPr>
              <a:t> on ways of doing things</a:t>
            </a:r>
            <a:endParaRPr lang="en-AU" sz="2800">
              <a:solidFill>
                <a:srgbClr val="FFFFFF"/>
              </a:solidFill>
              <a:cs typeface="Arial"/>
            </a:endParaRPr>
          </a:p>
          <a:p>
            <a:pPr marL="457200" indent="-457200">
              <a:spcBef>
                <a:spcPts val="600"/>
              </a:spcBef>
              <a:spcAft>
                <a:spcPts val="1000"/>
              </a:spcAft>
              <a:buClr>
                <a:srgbClr val="CDFF00"/>
              </a:buClr>
              <a:buFont typeface="Wingdings" panose="020B0604020202020204" pitchFamily="34" charset="0"/>
              <a:buChar char="ü"/>
            </a:pPr>
            <a:r>
              <a:rPr lang="en-AU" sz="2800">
                <a:solidFill>
                  <a:schemeClr val="accent6"/>
                </a:solidFill>
              </a:rPr>
              <a:t>More flexibility</a:t>
            </a:r>
            <a:r>
              <a:rPr lang="en-AU" sz="2800">
                <a:solidFill>
                  <a:srgbClr val="FFFFFF"/>
                </a:solidFill>
              </a:rPr>
              <a:t> to choose how you will demonstrate compliance, quality and continuous improvement</a:t>
            </a:r>
            <a:endParaRPr lang="en-AU" sz="2800">
              <a:solidFill>
                <a:srgbClr val="FFFFFF"/>
              </a:solidFill>
              <a:cs typeface="Arial"/>
            </a:endParaRPr>
          </a:p>
          <a:p>
            <a:pPr marL="457200" indent="-457200">
              <a:spcBef>
                <a:spcPts val="600"/>
              </a:spcBef>
              <a:spcAft>
                <a:spcPts val="1000"/>
              </a:spcAft>
              <a:buClr>
                <a:srgbClr val="CDFF00"/>
              </a:buClr>
              <a:buFont typeface="Wingdings" panose="020B0604020202020204" pitchFamily="34" charset="0"/>
              <a:buChar char="ü"/>
            </a:pPr>
            <a:r>
              <a:rPr lang="en-AU" sz="2800">
                <a:solidFill>
                  <a:schemeClr val="accent6"/>
                </a:solidFill>
              </a:rPr>
              <a:t>Empowerment</a:t>
            </a:r>
            <a:r>
              <a:rPr lang="en-AU" sz="2800">
                <a:solidFill>
                  <a:srgbClr val="FFFFFF"/>
                </a:solidFill>
              </a:rPr>
              <a:t> to use your judgement in designing and delivering the best training and assessment approach for your student cohort </a:t>
            </a:r>
            <a:endParaRPr lang="en-US" sz="2800">
              <a:cs typeface="Arial" panose="020B06040202020202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FF49E3-1704-6F7F-5806-F243A3D8A010}"/>
              </a:ext>
            </a:extLst>
          </p:cNvPr>
          <p:cNvSpPr txBox="1"/>
          <p:nvPr/>
        </p:nvSpPr>
        <p:spPr>
          <a:xfrm>
            <a:off x="778487" y="1524831"/>
            <a:ext cx="7354860" cy="61598"/>
          </a:xfrm>
          <a:prstGeom prst="rect">
            <a:avLst/>
          </a:prstGeom>
        </p:spPr>
        <p:txBody>
          <a:bodyPr wrap="square" rtlCol="0" anchor="t" anchorCtr="0">
            <a:noAutofit/>
          </a:bodyPr>
          <a:lstStyle/>
          <a:p>
            <a:pPr algn="l">
              <a:spcAft>
                <a:spcPts val="1000"/>
              </a:spcAft>
              <a:buClr>
                <a:srgbClr val="CDFF00"/>
              </a:buClr>
            </a:pPr>
            <a:endParaRPr lang="en-AU" sz="3600">
              <a:solidFill>
                <a:srgbClr val="FFFFFF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749CD98-283E-4B84-11DF-3D86874B3D76}"/>
              </a:ext>
            </a:extLst>
          </p:cNvPr>
          <p:cNvGrpSpPr/>
          <p:nvPr/>
        </p:nvGrpSpPr>
        <p:grpSpPr>
          <a:xfrm>
            <a:off x="9272337" y="450775"/>
            <a:ext cx="2396401" cy="1402911"/>
            <a:chOff x="9272337" y="450775"/>
            <a:chExt cx="2396401" cy="140291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E083318-C033-537C-43E1-E4375FDE32A1}"/>
                </a:ext>
              </a:extLst>
            </p:cNvPr>
            <p:cNvSpPr/>
            <p:nvPr/>
          </p:nvSpPr>
          <p:spPr>
            <a:xfrm>
              <a:off x="9272337" y="591380"/>
              <a:ext cx="2396401" cy="1153787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3C718C-0881-7BAB-41E6-4F0BF7616867}"/>
                </a:ext>
              </a:extLst>
            </p:cNvPr>
            <p:cNvSpPr txBox="1"/>
            <p:nvPr/>
          </p:nvSpPr>
          <p:spPr>
            <a:xfrm>
              <a:off x="9867819" y="450775"/>
              <a:ext cx="1205436" cy="1402911"/>
            </a:xfrm>
            <a:prstGeom prst="rect">
              <a:avLst/>
            </a:prstGeom>
          </p:spPr>
          <p:txBody>
            <a:bodyPr wrap="none" rtlCol="0" anchor="ctr">
              <a:normAutofit/>
            </a:bodyPr>
            <a:lstStyle/>
            <a:p>
              <a:pPr algn="ctr"/>
              <a:r>
                <a:rPr lang="en-AU" sz="3600">
                  <a:solidFill>
                    <a:schemeClr val="accent3"/>
                  </a:solidFill>
                  <a:latin typeface="Cooper Black" panose="0208090404030B020404" pitchFamily="18" charset="0"/>
                </a:rPr>
                <a:t>WIIFM </a:t>
              </a:r>
              <a:r>
                <a:rPr lang="en-AU" sz="4400">
                  <a:solidFill>
                    <a:schemeClr val="accent3"/>
                  </a:solidFill>
                  <a:latin typeface="Cooper Black" panose="0208090404030B020404" pitchFamily="18" charset="0"/>
                </a:rPr>
                <a:t>?</a:t>
              </a:r>
              <a:endParaRPr lang="en-AU" sz="3600">
                <a:solidFill>
                  <a:schemeClr val="accent3"/>
                </a:solidFill>
                <a:latin typeface="Cooper Black" panose="0208090404030B0204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989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BB4F32D-321F-DAFE-1729-A52E2B0BA1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077231"/>
              </p:ext>
            </p:extLst>
          </p:nvPr>
        </p:nvGraphicFramePr>
        <p:xfrm>
          <a:off x="228601" y="979716"/>
          <a:ext cx="11734798" cy="52351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9792">
                  <a:extLst>
                    <a:ext uri="{9D8B030D-6E8A-4147-A177-3AD203B41FA5}">
                      <a16:colId xmlns:a16="http://schemas.microsoft.com/office/drawing/2014/main" val="2603332120"/>
                    </a:ext>
                  </a:extLst>
                </a:gridCol>
                <a:gridCol w="3315591">
                  <a:extLst>
                    <a:ext uri="{9D8B030D-6E8A-4147-A177-3AD203B41FA5}">
                      <a16:colId xmlns:a16="http://schemas.microsoft.com/office/drawing/2014/main" val="3719492827"/>
                    </a:ext>
                  </a:extLst>
                </a:gridCol>
                <a:gridCol w="3940717">
                  <a:extLst>
                    <a:ext uri="{9D8B030D-6E8A-4147-A177-3AD203B41FA5}">
                      <a16:colId xmlns:a16="http://schemas.microsoft.com/office/drawing/2014/main" val="1722399241"/>
                    </a:ext>
                  </a:extLst>
                </a:gridCol>
                <a:gridCol w="3578698">
                  <a:extLst>
                    <a:ext uri="{9D8B030D-6E8A-4147-A177-3AD203B41FA5}">
                      <a16:colId xmlns:a16="http://schemas.microsoft.com/office/drawing/2014/main" val="4096206454"/>
                    </a:ext>
                  </a:extLst>
                </a:gridCol>
              </a:tblGrid>
              <a:tr h="354713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/>
                        <a:t>Outcome Standards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/>
                        <a:t>Compliance Requirements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/>
                        <a:t>Credential Policy</a:t>
                      </a: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6732416"/>
                  </a:ext>
                </a:extLst>
              </a:tr>
              <a:tr h="839940">
                <a:tc>
                  <a:txBody>
                    <a:bodyPr/>
                    <a:lstStyle/>
                    <a:p>
                      <a:r>
                        <a:rPr lang="en-AU" sz="1400" b="1"/>
                        <a:t>Purpose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>
                          <a:solidFill>
                            <a:schemeClr val="tx1"/>
                          </a:solidFill>
                          <a:latin typeface="+mn-lt"/>
                        </a:rPr>
                        <a:t>Sets out the quality outcomes providers are expected to achieve</a:t>
                      </a:r>
                      <a:endParaRPr lang="en-AU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>
                          <a:solidFill>
                            <a:schemeClr val="tx1"/>
                          </a:solidFill>
                          <a:latin typeface="+mn-lt"/>
                        </a:rPr>
                        <a:t>Sets out binary requirements</a:t>
                      </a:r>
                      <a:endParaRPr lang="en-AU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>
                          <a:solidFill>
                            <a:schemeClr val="tx1"/>
                          </a:solidFill>
                          <a:latin typeface="+mn-lt"/>
                        </a:rPr>
                        <a:t>Applies to VET workforce; enforceable via Outcome Standards</a:t>
                      </a:r>
                      <a:endParaRPr lang="en-AU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9195071"/>
                  </a:ext>
                </a:extLst>
              </a:tr>
              <a:tr h="2018147">
                <a:tc>
                  <a:txBody>
                    <a:bodyPr/>
                    <a:lstStyle/>
                    <a:p>
                      <a:r>
                        <a:rPr lang="en-AU" sz="1400" b="1"/>
                        <a:t>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>
                          <a:solidFill>
                            <a:schemeClr val="tx1"/>
                          </a:solidFill>
                        </a:rPr>
                        <a:t>Training and assessment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>
                          <a:solidFill>
                            <a:schemeClr val="tx1"/>
                          </a:solidFill>
                        </a:rPr>
                        <a:t>VET Student Support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>
                          <a:solidFill>
                            <a:schemeClr val="tx1"/>
                          </a:solidFill>
                        </a:rPr>
                        <a:t>VET Workforce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>
                          <a:solidFill>
                            <a:schemeClr val="tx1"/>
                          </a:solidFill>
                        </a:rPr>
                        <a:t>Governance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>
                          <a:solidFill>
                            <a:schemeClr val="tx1"/>
                          </a:solidFill>
                        </a:rPr>
                        <a:t>Information and Transparency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>
                          <a:solidFill>
                            <a:schemeClr val="tx1"/>
                          </a:solidFill>
                        </a:rPr>
                        <a:t>Integrity of NRT products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>
                          <a:solidFill>
                            <a:schemeClr val="tx1"/>
                          </a:solidFill>
                        </a:rPr>
                        <a:t>Accountability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>
                          <a:solidFill>
                            <a:schemeClr val="tx1"/>
                          </a:solidFill>
                        </a:rPr>
                        <a:t>Fit &amp; Proper Person Requirements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600">
                          <a:solidFill>
                            <a:schemeClr val="tx1"/>
                          </a:solidFill>
                        </a:rPr>
                        <a:t>NRT Logo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AU" sz="16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>
                          <a:solidFill>
                            <a:schemeClr val="tx1"/>
                          </a:solidFill>
                        </a:rPr>
                        <a:t>Credentials for the delivery of training and assessment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>
                          <a:solidFill>
                            <a:schemeClr val="tx1"/>
                          </a:solidFill>
                        </a:rPr>
                        <a:t>Credential requirements for the delivery of training and assessment for training products from TAE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AU" sz="1200">
                          <a:solidFill>
                            <a:schemeClr val="tx1"/>
                          </a:solidFill>
                        </a:rPr>
                        <a:t>Credentials for Validation of Assessment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3532286"/>
                  </a:ext>
                </a:extLst>
              </a:tr>
              <a:tr h="1493149">
                <a:tc>
                  <a:txBody>
                    <a:bodyPr/>
                    <a:lstStyle/>
                    <a:p>
                      <a:r>
                        <a:rPr lang="en-AU" sz="1400" b="1"/>
                        <a:t>Official Title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i="1">
                          <a:solidFill>
                            <a:schemeClr val="tx1"/>
                          </a:solidFill>
                        </a:rPr>
                        <a:t>National Vocational Education and Training Regulator (Outcome Standards for Registered Training Organisations) Instrument 2025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 i="1">
                          <a:solidFill>
                            <a:schemeClr val="tx1"/>
                          </a:solidFill>
                        </a:rPr>
                        <a:t>National Vocational Education and Training Regulator (Compliance Standards for NVR Registered Training Organisations and Fit and Proper Person Requirements) Instrument 2025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>
                          <a:solidFill>
                            <a:schemeClr val="tx1"/>
                          </a:solidFill>
                        </a:rPr>
                        <a:t>Credential Policy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8109761"/>
                  </a:ext>
                </a:extLst>
              </a:tr>
              <a:tr h="347472">
                <a:tc>
                  <a:txBody>
                    <a:bodyPr/>
                    <a:lstStyle/>
                    <a:p>
                      <a:r>
                        <a:rPr lang="en-AU" sz="1400" b="1"/>
                        <a:t>Where to find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>
                          <a:solidFill>
                            <a:schemeClr val="tx1"/>
                          </a:solidFill>
                        </a:rPr>
                        <a:t>Federal Register of Legislation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>
                          <a:solidFill>
                            <a:schemeClr val="tx1"/>
                          </a:solidFill>
                        </a:rPr>
                        <a:t>Federal Register of Legislation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600">
                          <a:solidFill>
                            <a:schemeClr val="tx1"/>
                          </a:solidFill>
                        </a:rPr>
                        <a:t>National Training Register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698773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E95E7639-F1A1-FB8E-9867-CE2DAE9AE365}"/>
              </a:ext>
            </a:extLst>
          </p:cNvPr>
          <p:cNvSpPr txBox="1"/>
          <p:nvPr/>
        </p:nvSpPr>
        <p:spPr>
          <a:xfrm>
            <a:off x="228601" y="6109053"/>
            <a:ext cx="11832712" cy="822099"/>
          </a:xfrm>
          <a:prstGeom prst="rect">
            <a:avLst/>
          </a:prstGeom>
        </p:spPr>
        <p:txBody>
          <a:bodyPr wrap="none" rtlCol="0" anchor="ctr">
            <a:normAutofit/>
          </a:bodyPr>
          <a:lstStyle/>
          <a:p>
            <a:pPr algn="ctr"/>
            <a:r>
              <a:rPr lang="en-AU" sz="2400">
                <a:solidFill>
                  <a:schemeClr val="accent6"/>
                </a:solidFill>
                <a:latin typeface="Canela Light" pitchFamily="50" charset="0"/>
              </a:rPr>
              <a:t>NOTE: The instruments and policy are of equal importance and enforceable 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D8011D16-8474-2A02-2A97-D203852AA469}"/>
              </a:ext>
            </a:extLst>
          </p:cNvPr>
          <p:cNvSpPr txBox="1">
            <a:spLocks/>
          </p:cNvSpPr>
          <p:nvPr/>
        </p:nvSpPr>
        <p:spPr>
          <a:xfrm>
            <a:off x="313519" y="124782"/>
            <a:ext cx="11372513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AU">
                <a:latin typeface="Canela Light"/>
              </a:rPr>
              <a:t>2025 Standards for RTOs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00FC28E-DED7-8B1D-1427-2A951A0E4A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484" y="2182457"/>
            <a:ext cx="3289355" cy="2002535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E4C47E0-53A5-1EF2-4E3B-4B440C678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047" y="2151797"/>
            <a:ext cx="3578352" cy="2017865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5BFC6BE-A7AF-8BD0-9CF3-5BACCB9745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4839" y="2167127"/>
            <a:ext cx="3950208" cy="20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609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8B5419-7AEE-6342-8F15-C3A352AEDB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C1D6952-F159-92A7-5E98-5C4F137F915D}"/>
              </a:ext>
            </a:extLst>
          </p:cNvPr>
          <p:cNvSpPr/>
          <p:nvPr/>
        </p:nvSpPr>
        <p:spPr>
          <a:xfrm>
            <a:off x="2089322" y="1123404"/>
            <a:ext cx="8013356" cy="529229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31068417-3D5F-692D-E482-8C47F3544248}"/>
              </a:ext>
            </a:extLst>
          </p:cNvPr>
          <p:cNvSpPr txBox="1">
            <a:spLocks/>
          </p:cNvSpPr>
          <p:nvPr/>
        </p:nvSpPr>
        <p:spPr>
          <a:xfrm>
            <a:off x="367007" y="223404"/>
            <a:ext cx="11611633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</a:pPr>
            <a:r>
              <a:rPr lang="en-AU">
                <a:latin typeface="Canela Light"/>
              </a:rPr>
              <a:t>2025 Standards </a:t>
            </a:r>
            <a:r>
              <a:rPr lang="en-AU" sz="4000">
                <a:latin typeface="Canela Light"/>
              </a:rPr>
              <a:t>Document Hierarchy </a:t>
            </a:r>
          </a:p>
        </p:txBody>
      </p:sp>
      <p:sp>
        <p:nvSpPr>
          <p:cNvPr id="10" name="Rounded Rectangle 38">
            <a:extLst>
              <a:ext uri="{FF2B5EF4-FFF2-40B4-BE49-F238E27FC236}">
                <a16:creationId xmlns:a16="http://schemas.microsoft.com/office/drawing/2014/main" id="{8FB975DA-2DB8-7D86-8D20-FFAE7C14BA5D}"/>
              </a:ext>
            </a:extLst>
          </p:cNvPr>
          <p:cNvSpPr>
            <a:spLocks noChangeAspect="1"/>
          </p:cNvSpPr>
          <p:nvPr/>
        </p:nvSpPr>
        <p:spPr>
          <a:xfrm>
            <a:off x="2506487" y="3747261"/>
            <a:ext cx="7478418" cy="1007790"/>
          </a:xfrm>
          <a:prstGeom prst="roundRect">
            <a:avLst>
              <a:gd name="adj" fmla="val 50000"/>
            </a:avLst>
          </a:prstGeom>
          <a:solidFill>
            <a:srgbClr val="496E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Rounded Rectangle 39">
            <a:extLst>
              <a:ext uri="{FF2B5EF4-FFF2-40B4-BE49-F238E27FC236}">
                <a16:creationId xmlns:a16="http://schemas.microsoft.com/office/drawing/2014/main" id="{44C77BF8-62D2-A128-E01D-6DD0108C17F6}"/>
              </a:ext>
            </a:extLst>
          </p:cNvPr>
          <p:cNvSpPr>
            <a:spLocks noChangeAspect="1"/>
          </p:cNvSpPr>
          <p:nvPr/>
        </p:nvSpPr>
        <p:spPr>
          <a:xfrm>
            <a:off x="2201684" y="3747261"/>
            <a:ext cx="4198606" cy="1007790"/>
          </a:xfrm>
          <a:prstGeom prst="roundRect">
            <a:avLst>
              <a:gd name="adj" fmla="val 50000"/>
            </a:avLst>
          </a:prstGeom>
          <a:solidFill>
            <a:srgbClr val="66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</a:rPr>
              <a:t>Practice Guides</a:t>
            </a:r>
          </a:p>
          <a:p>
            <a:pPr algn="ctr">
              <a:spcBef>
                <a:spcPts val="600"/>
              </a:spcBef>
            </a:pPr>
            <a:r>
              <a:rPr lang="en-US" sz="1600" b="1"/>
              <a:t>ASQA website</a:t>
            </a:r>
          </a:p>
        </p:txBody>
      </p:sp>
      <p:sp>
        <p:nvSpPr>
          <p:cNvPr id="33" name="Arrow: Down 32">
            <a:extLst>
              <a:ext uri="{FF2B5EF4-FFF2-40B4-BE49-F238E27FC236}">
                <a16:creationId xmlns:a16="http://schemas.microsoft.com/office/drawing/2014/main" id="{E5E34F62-56FF-99ED-D06F-C1EEB6F24132}"/>
              </a:ext>
            </a:extLst>
          </p:cNvPr>
          <p:cNvSpPr/>
          <p:nvPr/>
        </p:nvSpPr>
        <p:spPr>
          <a:xfrm>
            <a:off x="5930570" y="3488913"/>
            <a:ext cx="252000" cy="396000"/>
          </a:xfrm>
          <a:prstGeom prst="downArrow">
            <a:avLst/>
          </a:prstGeom>
          <a:solidFill>
            <a:srgbClr val="A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ounded Rectangle 38">
            <a:extLst>
              <a:ext uri="{FF2B5EF4-FFF2-40B4-BE49-F238E27FC236}">
                <a16:creationId xmlns:a16="http://schemas.microsoft.com/office/drawing/2014/main" id="{054808F2-3805-7789-6D20-79A52403D7F6}"/>
              </a:ext>
            </a:extLst>
          </p:cNvPr>
          <p:cNvSpPr>
            <a:spLocks noChangeAspect="1"/>
          </p:cNvSpPr>
          <p:nvPr/>
        </p:nvSpPr>
        <p:spPr>
          <a:xfrm>
            <a:off x="2491250" y="2491236"/>
            <a:ext cx="7478418" cy="100779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8" name="Rounded Rectangle 39">
            <a:extLst>
              <a:ext uri="{FF2B5EF4-FFF2-40B4-BE49-F238E27FC236}">
                <a16:creationId xmlns:a16="http://schemas.microsoft.com/office/drawing/2014/main" id="{30C40E3D-C8EA-D49F-FE5D-CDB446D4E91A}"/>
              </a:ext>
            </a:extLst>
          </p:cNvPr>
          <p:cNvSpPr>
            <a:spLocks noChangeAspect="1"/>
          </p:cNvSpPr>
          <p:nvPr/>
        </p:nvSpPr>
        <p:spPr>
          <a:xfrm>
            <a:off x="2201687" y="2491236"/>
            <a:ext cx="4198606" cy="10077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/>
              <a:t>Policy Guidance</a:t>
            </a:r>
          </a:p>
          <a:p>
            <a:pPr algn="ctr">
              <a:spcBef>
                <a:spcPts val="600"/>
              </a:spcBef>
            </a:pPr>
            <a:r>
              <a:rPr lang="en-US" sz="1600" b="1"/>
              <a:t>DEWR website</a:t>
            </a:r>
            <a:endParaRPr lang="en-US" sz="1600" b="1">
              <a:cs typeface="Arial"/>
            </a:endParaRPr>
          </a:p>
        </p:txBody>
      </p:sp>
      <p:sp>
        <p:nvSpPr>
          <p:cNvPr id="35" name="Arrow: Down 34">
            <a:extLst>
              <a:ext uri="{FF2B5EF4-FFF2-40B4-BE49-F238E27FC236}">
                <a16:creationId xmlns:a16="http://schemas.microsoft.com/office/drawing/2014/main" id="{96E3F7CA-AD9B-C636-EAAE-B1BD4FA851C6}"/>
              </a:ext>
            </a:extLst>
          </p:cNvPr>
          <p:cNvSpPr/>
          <p:nvPr/>
        </p:nvSpPr>
        <p:spPr>
          <a:xfrm>
            <a:off x="5930570" y="2236674"/>
            <a:ext cx="252000" cy="396000"/>
          </a:xfrm>
          <a:prstGeom prst="downArrow">
            <a:avLst/>
          </a:prstGeom>
          <a:solidFill>
            <a:srgbClr val="A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Rounded Rectangle 38">
            <a:extLst>
              <a:ext uri="{FF2B5EF4-FFF2-40B4-BE49-F238E27FC236}">
                <a16:creationId xmlns:a16="http://schemas.microsoft.com/office/drawing/2014/main" id="{73651604-88F2-81AB-2011-4F6F8F5248D8}"/>
              </a:ext>
            </a:extLst>
          </p:cNvPr>
          <p:cNvSpPr>
            <a:spLocks noChangeAspect="1"/>
          </p:cNvSpPr>
          <p:nvPr/>
        </p:nvSpPr>
        <p:spPr>
          <a:xfrm>
            <a:off x="2521730" y="1245324"/>
            <a:ext cx="7478418" cy="1007790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5" name="Rounded Rectangle 39">
            <a:extLst>
              <a:ext uri="{FF2B5EF4-FFF2-40B4-BE49-F238E27FC236}">
                <a16:creationId xmlns:a16="http://schemas.microsoft.com/office/drawing/2014/main" id="{FB6991BB-26ED-685D-A96E-22000366E366}"/>
              </a:ext>
            </a:extLst>
          </p:cNvPr>
          <p:cNvSpPr>
            <a:spLocks noChangeAspect="1"/>
          </p:cNvSpPr>
          <p:nvPr/>
        </p:nvSpPr>
        <p:spPr>
          <a:xfrm>
            <a:off x="2201687" y="1245324"/>
            <a:ext cx="4198606" cy="1007790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000" b="1"/>
              <a:t>Legislative Instruments</a:t>
            </a:r>
          </a:p>
          <a:p>
            <a:pPr algn="ctr">
              <a:spcBef>
                <a:spcPts val="600"/>
              </a:spcBef>
            </a:pPr>
            <a:r>
              <a:rPr lang="en-US" sz="1600" b="1">
                <a:cs typeface="Arial"/>
              </a:rPr>
              <a:t>Federal Register of Legislation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8CEAA3AA-7280-301E-C412-FD94B0F7EEBD}"/>
              </a:ext>
            </a:extLst>
          </p:cNvPr>
          <p:cNvSpPr/>
          <p:nvPr/>
        </p:nvSpPr>
        <p:spPr>
          <a:xfrm>
            <a:off x="6206526" y="1304406"/>
            <a:ext cx="3702385" cy="8795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b="1"/>
              <a:t>Outcome Standards</a:t>
            </a:r>
          </a:p>
          <a:p>
            <a:pPr algn="ctr"/>
            <a:r>
              <a:rPr lang="en-AU" sz="1400" b="1"/>
              <a:t>Compliance Requirements</a:t>
            </a:r>
          </a:p>
          <a:p>
            <a:pPr algn="ctr"/>
            <a:r>
              <a:rPr lang="en-AU" sz="1400" b="1"/>
              <a:t>Credential Policy </a:t>
            </a:r>
            <a:r>
              <a:rPr lang="en-AU" sz="1400"/>
              <a:t>(on National Register)</a:t>
            </a: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85602704-9E17-B5D3-4754-C605CDBDB82B}"/>
              </a:ext>
            </a:extLst>
          </p:cNvPr>
          <p:cNvSpPr/>
          <p:nvPr/>
        </p:nvSpPr>
        <p:spPr>
          <a:xfrm>
            <a:off x="6362196" y="2555374"/>
            <a:ext cx="3054284" cy="879513"/>
          </a:xfrm>
          <a:prstGeom prst="flowChartProcess">
            <a:avLst/>
          </a:prstGeom>
          <a:solidFill>
            <a:srgbClr val="003D6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sz="1400" b="1"/>
              <a:t>Outlines the policy intent for each Outcome Standard</a:t>
            </a:r>
          </a:p>
        </p:txBody>
      </p:sp>
      <p:sp>
        <p:nvSpPr>
          <p:cNvPr id="12" name="Flowchart: Process 11">
            <a:extLst>
              <a:ext uri="{FF2B5EF4-FFF2-40B4-BE49-F238E27FC236}">
                <a16:creationId xmlns:a16="http://schemas.microsoft.com/office/drawing/2014/main" id="{D35E9B24-3447-DB73-5686-D7931529EA10}"/>
              </a:ext>
            </a:extLst>
          </p:cNvPr>
          <p:cNvSpPr/>
          <p:nvPr/>
        </p:nvSpPr>
        <p:spPr>
          <a:xfrm>
            <a:off x="6494915" y="3811399"/>
            <a:ext cx="2865039" cy="87951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AU" b="1"/>
              <a:t>A library of guides by topic </a:t>
            </a:r>
          </a:p>
        </p:txBody>
      </p:sp>
      <p:sp>
        <p:nvSpPr>
          <p:cNvPr id="23" name="Rounded Rectangle 39">
            <a:extLst>
              <a:ext uri="{FF2B5EF4-FFF2-40B4-BE49-F238E27FC236}">
                <a16:creationId xmlns:a16="http://schemas.microsoft.com/office/drawing/2014/main" id="{30572958-FAB1-25A4-9BB9-87FCE6DB3F35}"/>
              </a:ext>
            </a:extLst>
          </p:cNvPr>
          <p:cNvSpPr>
            <a:spLocks/>
          </p:cNvSpPr>
          <p:nvPr/>
        </p:nvSpPr>
        <p:spPr>
          <a:xfrm>
            <a:off x="2201683" y="5346946"/>
            <a:ext cx="7840035" cy="828000"/>
          </a:xfrm>
          <a:prstGeom prst="roundRect">
            <a:avLst>
              <a:gd name="adj" fmla="val 50000"/>
            </a:avLst>
          </a:prstGeom>
          <a:solidFill>
            <a:srgbClr val="6691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>
              <a:spcBef>
                <a:spcPts val="600"/>
              </a:spcBef>
            </a:pPr>
            <a:r>
              <a:rPr lang="en-US" sz="2000" b="1"/>
              <a:t>Other educative resources </a:t>
            </a:r>
          </a:p>
        </p:txBody>
      </p:sp>
      <p:sp>
        <p:nvSpPr>
          <p:cNvPr id="40" name="Arrow: Bent-Up 39">
            <a:extLst>
              <a:ext uri="{FF2B5EF4-FFF2-40B4-BE49-F238E27FC236}">
                <a16:creationId xmlns:a16="http://schemas.microsoft.com/office/drawing/2014/main" id="{04AF3213-FE7C-B357-6E6F-D222D85513D8}"/>
              </a:ext>
            </a:extLst>
          </p:cNvPr>
          <p:cNvSpPr/>
          <p:nvPr/>
        </p:nvSpPr>
        <p:spPr>
          <a:xfrm rot="10800000">
            <a:off x="2472898" y="4956515"/>
            <a:ext cx="3623697" cy="326291"/>
          </a:xfrm>
          <a:prstGeom prst="bentUpArrow">
            <a:avLst/>
          </a:prstGeom>
          <a:solidFill>
            <a:srgbClr val="A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Arrow: Bent-Up 40">
            <a:extLst>
              <a:ext uri="{FF2B5EF4-FFF2-40B4-BE49-F238E27FC236}">
                <a16:creationId xmlns:a16="http://schemas.microsoft.com/office/drawing/2014/main" id="{158FBD54-89A1-2D69-2382-4095D3696A03}"/>
              </a:ext>
            </a:extLst>
          </p:cNvPr>
          <p:cNvSpPr/>
          <p:nvPr/>
        </p:nvSpPr>
        <p:spPr>
          <a:xfrm rot="10800000" flipH="1">
            <a:off x="6066962" y="4958565"/>
            <a:ext cx="3638543" cy="305192"/>
          </a:xfrm>
          <a:prstGeom prst="bentUpArrow">
            <a:avLst/>
          </a:prstGeom>
          <a:solidFill>
            <a:srgbClr val="A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4437C604-08B6-5893-8725-158FEFECDD11}"/>
              </a:ext>
            </a:extLst>
          </p:cNvPr>
          <p:cNvSpPr>
            <a:spLocks noChangeAspect="1"/>
          </p:cNvSpPr>
          <p:nvPr/>
        </p:nvSpPr>
        <p:spPr>
          <a:xfrm>
            <a:off x="5998289" y="4755051"/>
            <a:ext cx="156421" cy="489467"/>
          </a:xfrm>
          <a:prstGeom prst="downArrow">
            <a:avLst/>
          </a:prstGeom>
          <a:solidFill>
            <a:srgbClr val="AF00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1915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EBAD8-C92F-4ACF-40F6-A1D54832D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D11839DC-CDE2-9171-32EA-EC76A36D56BD}"/>
              </a:ext>
            </a:extLst>
          </p:cNvPr>
          <p:cNvSpPr txBox="1">
            <a:spLocks/>
          </p:cNvSpPr>
          <p:nvPr/>
        </p:nvSpPr>
        <p:spPr>
          <a:xfrm>
            <a:off x="694944" y="475488"/>
            <a:ext cx="9753247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kern="1200">
                <a:solidFill>
                  <a:srgbClr val="CDFF00"/>
                </a:solidFill>
                <a:latin typeface="Canela Light" pitchFamily="50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AU"/>
              <a:t>Practice Guides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415F0A-63E9-952B-3C55-E42182F12128}"/>
              </a:ext>
            </a:extLst>
          </p:cNvPr>
          <p:cNvSpPr txBox="1"/>
          <p:nvPr/>
        </p:nvSpPr>
        <p:spPr>
          <a:xfrm>
            <a:off x="694944" y="1111861"/>
            <a:ext cx="6933684" cy="5155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>
              <a:lnSpc>
                <a:spcPct val="150000"/>
              </a:lnSpc>
              <a:spcBef>
                <a:spcPts val="1000"/>
              </a:spcBef>
              <a:buClr>
                <a:srgbClr val="CDFF00"/>
              </a:buClr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</a:defRPr>
            </a:lvl1pPr>
            <a:lvl2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/>
            </a:lvl2pPr>
            <a:lvl3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/>
            </a:lvl3pPr>
            <a:lvl4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4pPr>
            <a:lvl5pPr indent="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</a:pPr>
            <a:r>
              <a:rPr lang="en-AU" sz="2400"/>
              <a:t>Examples of what ‘good’, ‘great’ and ‘poor’ might look like</a:t>
            </a:r>
          </a:p>
          <a:p>
            <a:pPr>
              <a:lnSpc>
                <a:spcPct val="100000"/>
              </a:lnSpc>
            </a:pPr>
            <a:r>
              <a:rPr lang="en-AU" sz="2400"/>
              <a:t>Not a prescriptive checklist</a:t>
            </a:r>
          </a:p>
          <a:p>
            <a:pPr>
              <a:lnSpc>
                <a:spcPct val="100000"/>
              </a:lnSpc>
            </a:pPr>
            <a:r>
              <a:rPr lang="en-AU" sz="2400"/>
              <a:t>Prompt providers to consider the context of their operations, their student cohort/s and scope of delivery</a:t>
            </a:r>
            <a:endParaRPr lang="en-AU" sz="2400">
              <a:cs typeface="Arial"/>
            </a:endParaRPr>
          </a:p>
          <a:p>
            <a:pPr>
              <a:lnSpc>
                <a:spcPct val="100000"/>
              </a:lnSpc>
            </a:pPr>
            <a:r>
              <a:rPr lang="en-AU" sz="2400"/>
              <a:t>Language is intended to focus providers’ attention on demonstrating </a:t>
            </a:r>
            <a:r>
              <a:rPr lang="en-AU" sz="2400" b="1">
                <a:solidFill>
                  <a:schemeClr val="accent6"/>
                </a:solidFill>
              </a:rPr>
              <a:t>how</a:t>
            </a:r>
            <a:r>
              <a:rPr lang="en-AU" sz="2400"/>
              <a:t> their approach is being applied to achieve the intended outcomes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D2F2F-6C33-8FC2-E1AA-B08FDA370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5976" y="475488"/>
            <a:ext cx="4153584" cy="5907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3416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ASQA">
      <a:dk1>
        <a:srgbClr val="000000"/>
      </a:dk1>
      <a:lt1>
        <a:srgbClr val="FFFFFF"/>
      </a:lt1>
      <a:dk2>
        <a:srgbClr val="323747"/>
      </a:dk2>
      <a:lt2>
        <a:srgbClr val="E7E6E6"/>
      </a:lt2>
      <a:accent1>
        <a:srgbClr val="005187"/>
      </a:accent1>
      <a:accent2>
        <a:srgbClr val="B60066"/>
      </a:accent2>
      <a:accent3>
        <a:srgbClr val="6691AA"/>
      </a:accent3>
      <a:accent4>
        <a:srgbClr val="9FCCDE"/>
      </a:accent4>
      <a:accent5>
        <a:srgbClr val="FF007B"/>
      </a:accent5>
      <a:accent6>
        <a:srgbClr val="CDFF00"/>
      </a:accent6>
      <a:hlink>
        <a:srgbClr val="125FA5"/>
      </a:hlink>
      <a:folHlink>
        <a:srgbClr val="B6006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anchor="ctr">
        <a:normAutofit/>
      </a:bodyPr>
      <a:lstStyle>
        <a:defPPr algn="ctr">
          <a:defRPr sz="6500" dirty="0">
            <a:solidFill>
              <a:schemeClr val="bg1"/>
            </a:solidFill>
            <a:latin typeface="Canela-Light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AF0066"/>
      </a:accent1>
      <a:accent2>
        <a:srgbClr val="9FCCDE"/>
      </a:accent2>
      <a:accent3>
        <a:srgbClr val="6691AA"/>
      </a:accent3>
      <a:accent4>
        <a:srgbClr val="005287"/>
      </a:accent4>
      <a:accent5>
        <a:srgbClr val="323747"/>
      </a:accent5>
      <a:accent6>
        <a:srgbClr val="CBDC2C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SQA">
    <a:dk1>
      <a:srgbClr val="000000"/>
    </a:dk1>
    <a:lt1>
      <a:srgbClr val="FFFFFF"/>
    </a:lt1>
    <a:dk2>
      <a:srgbClr val="323747"/>
    </a:dk2>
    <a:lt2>
      <a:srgbClr val="E7E6E6"/>
    </a:lt2>
    <a:accent1>
      <a:srgbClr val="005187"/>
    </a:accent1>
    <a:accent2>
      <a:srgbClr val="B60066"/>
    </a:accent2>
    <a:accent3>
      <a:srgbClr val="6691AA"/>
    </a:accent3>
    <a:accent4>
      <a:srgbClr val="9FCCDE"/>
    </a:accent4>
    <a:accent5>
      <a:srgbClr val="FF007B"/>
    </a:accent5>
    <a:accent6>
      <a:srgbClr val="CDFF00"/>
    </a:accent6>
    <a:hlink>
      <a:srgbClr val="125FA5"/>
    </a:hlink>
    <a:folHlink>
      <a:srgbClr val="B60066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b67d521cd5d4b9d8aafc4314adf97d0 xmlns="72e2b1cd-2eae-409a-ba66-d1aad8092644">
      <Terms xmlns="http://schemas.microsoft.com/office/infopath/2007/PartnerControls">
        <TermInfo xmlns="http://schemas.microsoft.com/office/infopath/2007/PartnerControls">
          <TermName xmlns="http://schemas.microsoft.com/office/infopath/2007/PartnerControls">Document templates</TermName>
          <TermId xmlns="http://schemas.microsoft.com/office/infopath/2007/PartnerControls">b7792337-c21d-49d2-8340-1187a607ca4a</TermId>
        </TermInfo>
      </Terms>
    </pb67d521cd5d4b9d8aafc4314adf97d0>
    <Contentlocation xmlns="72e2b1cd-2eae-409a-ba66-d1aad8092644">1</Contentlocation>
    <Teamsthatusethiscontent xmlns="72e2b1cd-2eae-409a-ba66-d1aad8092644">
      <Value>3</Value>
    </Teamsthatusethiscontent>
    <Document_x0020_type xmlns="72e2b1cd-2eae-409a-ba66-d1aad8092644">9</Document_x0020_type>
    <Document_x0020_owner xmlns="72e2b1cd-2eae-409a-ba66-d1aad8092644">Chief Digital Officer</Document_x0020_owner>
    <_x0027_Published_x0020_version_x0027__x0020_date xmlns="72e2b1cd-2eae-409a-ba66-d1aad8092644">2023-06-15T14:00:00+00:00</_x0027_Published_x0020_version_x0027__x0020_date>
    <_x0027_Published_x0020_version_x0027__x0020_number xmlns="72e2b1cd-2eae-409a-ba66-d1aad8092644">3</_x0027_Published_x0020_version_x0027__x0020_number>
    <lcf76f155ced4ddcb4097134ff3c332f xmlns="72e2b1cd-2eae-409a-ba66-d1aad8092644">
      <Terms xmlns="http://schemas.microsoft.com/office/infopath/2007/PartnerControls"/>
    </lcf76f155ced4ddcb4097134ff3c332f>
    <TaxCatchAll xmlns="9e61efa3-d001-46c9-92bc-a94a92302539">
      <Value>132</Value>
    </TaxCatchAll>
    <Status xmlns="72e2b1cd-2eae-409a-ba66-d1aad8092644">Published - no action underway</Status>
    <Category xmlns="72e2b1cd-2eae-409a-ba66-d1aad8092644" xsi:nil="true"/>
    <Inreviewbriefcomments xmlns="72e2b1cd-2eae-409a-ba66-d1aad8092644" xsi:nil="true"/>
    <Otherlocationforexactcontent xmlns="72e2b1cd-2eae-409a-ba66-d1aad8092644" xsi:nil="true"/>
    <RetireDocument xmlns="72e2b1cd-2eae-409a-ba66-d1aad8092644">false</RetireDocument>
    <Document_x0020_reviewer xmlns="72e2b1cd-2eae-409a-ba66-d1aad8092644" xsi:nil="true"/>
    <Reminder_x0020__x002d__x0020_Regulatory_x0020_Document_x0020_Review xmlns="72e2b1cd-2eae-409a-ba66-d1aad8092644" xsi:nil="true"/>
    <ObjectiveID xmlns="72e2b1cd-2eae-409a-ba66-d1aad8092644" xsi:nil="true"/>
    <Next_x0020_review_x0020_date xmlns="72e2b1cd-2eae-409a-ba66-d1aad8092644">2001-01-01T00:00:00+00:00</Next_x0020_review_x0020_date>
    <Tier_x0020_type xmlns="72e2b1cd-2eae-409a-ba66-d1aad8092644" xsi:nil="true"/>
    <Business_x0020_area xmlns="72e2b1cd-2eae-409a-ba66-d1aad8092644" xsi:nil="true"/>
    <Lastrevieweddate xmlns="72e2b1cd-2eae-409a-ba66-d1aad809264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943976001CB04F92B6154C051FCB6C" ma:contentTypeVersion="45" ma:contentTypeDescription="Create a new document." ma:contentTypeScope="" ma:versionID="d02a0be23b5f5df8ecf1dd7987198016">
  <xsd:schema xmlns:xsd="http://www.w3.org/2001/XMLSchema" xmlns:xs="http://www.w3.org/2001/XMLSchema" xmlns:p="http://schemas.microsoft.com/office/2006/metadata/properties" xmlns:ns2="72e2b1cd-2eae-409a-ba66-d1aad8092644" xmlns:ns3="9e61efa3-d001-46c9-92bc-a94a92302539" targetNamespace="http://schemas.microsoft.com/office/2006/metadata/properties" ma:root="true" ma:fieldsID="453e865f9895496da7ff2de2d7766a88" ns2:_="" ns3:_="">
    <xsd:import namespace="72e2b1cd-2eae-409a-ba66-d1aad8092644"/>
    <xsd:import namespace="9e61efa3-d001-46c9-92bc-a94a92302539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ocument_x0020_owner" minOccurs="0"/>
                <xsd:element ref="ns2:Category" minOccurs="0"/>
                <xsd:element ref="ns2:_x0027_Published_x0020_version_x0027__x0020_date" minOccurs="0"/>
                <xsd:element ref="ns2:_x0027_Published_x0020_version_x0027__x0020_number" minOccurs="0"/>
                <xsd:element ref="ns2:Status" minOccurs="0"/>
                <xsd:element ref="ns2:Next_x0020_review_x0020_date" minOccurs="0"/>
                <xsd:element ref="ns2:Document_x0020_reviewer" minOccurs="0"/>
                <xsd:element ref="ns2:Tier_x0020_type" minOccurs="0"/>
                <xsd:element ref="ns2:Reminder_x0020__x002d__x0020_Regulatory_x0020_Document_x0020_Review" minOccurs="0"/>
                <xsd:element ref="ns2:Teamsthatusethiscontent" minOccurs="0"/>
                <xsd:element ref="ns2:Contentlocation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Business_x0020_area" minOccurs="0"/>
                <xsd:element ref="ns2:pb67d521cd5d4b9d8aafc4314adf97d0" minOccurs="0"/>
                <xsd:element ref="ns3:TaxCatchAll" minOccurs="0"/>
                <xsd:element ref="ns2:Lastrevieweddate" minOccurs="0"/>
                <xsd:element ref="ns2:Inreviewbriefcomments" minOccurs="0"/>
                <xsd:element ref="ns2:Otherlocationforexactcontent" minOccurs="0"/>
                <xsd:element ref="ns2:ObjectiveID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RetireDocument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e2b1cd-2eae-409a-ba66-d1aad8092644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2" nillable="true" ma:displayName="Content type" ma:format="Dropdown" ma:list="79719828-3b6e-4c3a-8dba-424d4b34fda9" ma:internalName="Document_x0020_type" ma:showField="Title">
      <xsd:simpleType>
        <xsd:restriction base="dms:Lookup"/>
      </xsd:simpleType>
    </xsd:element>
    <xsd:element name="Document_x0020_owner" ma:index="3" nillable="true" ma:displayName="Content owner" ma:default="Director, Governance Support and Parliamentary" ma:format="Dropdown" ma:internalName="Document_x0020_owner">
      <xsd:simpleType>
        <xsd:restriction base="dms:Choice">
          <xsd:enumeration value="Director, Governance Support and Parliamentary"/>
          <xsd:enumeration value="Director, Risk, Assurance and Program Coordination"/>
          <xsd:enumeration value="Director, Technology"/>
          <xsd:enumeration value="Director, Property and Procurement"/>
          <xsd:enumeration value="Chief Digital Officer"/>
          <xsd:enumeration value="General Counsel"/>
          <xsd:enumeration value="Chief Finance Officer"/>
          <xsd:enumeration value="Director, People and Capability"/>
          <xsd:enumeration value="Director, Internal Review and Appeals"/>
          <xsd:enumeration value="Director, System Review and Evaluation"/>
          <xsd:enumeration value="Director, Regulatory Policy &amp; Engagement"/>
          <xsd:enumeration value="Director, Data, Risk Analytics and Reporting"/>
          <xsd:enumeration value="Director, Market Entry"/>
          <xsd:enumeration value="Director, Training Product Accreditation"/>
          <xsd:enumeration value="Director, Operations Support - MESA"/>
          <xsd:enumeration value="Director, Performance Monitoring"/>
          <xsd:enumeration value="Director, Education and Services"/>
          <xsd:enumeration value="Director, Program Implementation"/>
          <xsd:enumeration value="Director, Operations Support - MPE"/>
          <xsd:enumeration value="Director, Compliance Management"/>
        </xsd:restriction>
      </xsd:simpleType>
    </xsd:element>
    <xsd:element name="Category" ma:index="4" nillable="true" ma:displayName="Category (Metadata list)" ma:format="Dropdown" ma:list="d0245970-0fa9-4d3f-b174-a0ae40ec2bd8" ma:internalName="Category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x0027_Published_x0020_version_x0027__x0020_date" ma:index="5" nillable="true" ma:displayName="Published version / last modified date" ma:format="DateOnly" ma:internalName="_x0027_Published_x0020_version_x0027__x0020_date" ma:readOnly="false">
      <xsd:simpleType>
        <xsd:restriction base="dms:DateTime"/>
      </xsd:simpleType>
    </xsd:element>
    <xsd:element name="_x0027_Published_x0020_version_x0027__x0020_number" ma:index="6" nillable="true" ma:displayName="Published version number" ma:format="Dropdown" ma:internalName="_x0027_Published_x0020_version_x0027__x0020_number" ma:readOnly="false" ma:percentage="FALSE">
      <xsd:simpleType>
        <xsd:restriction base="dms:Number"/>
      </xsd:simpleType>
    </xsd:element>
    <xsd:element name="Status" ma:index="7" nillable="true" ma:displayName="Current status" ma:default="Published - no action underway" ma:format="Dropdown" ma:internalName="Status">
      <xsd:simpleType>
        <xsd:union memberTypes="dms:Text">
          <xsd:simpleType>
            <xsd:restriction base="dms:Choice">
              <xsd:enumeration value="Published - no action underway"/>
              <xsd:enumeration value="In review"/>
              <xsd:enumeration value="Retired"/>
              <xsd:enumeration value="Delete when word version published"/>
            </xsd:restriction>
          </xsd:simpleType>
        </xsd:union>
      </xsd:simpleType>
    </xsd:element>
    <xsd:element name="Next_x0020_review_x0020_date" ma:index="8" nillable="true" ma:displayName="Review due date" ma:default="2001-01-01T00:00:00Z" ma:format="DateOnly" ma:internalName="Next_x0020_review_x0020_date" ma:readOnly="false">
      <xsd:simpleType>
        <xsd:restriction base="dms:DateTime"/>
      </xsd:simpleType>
    </xsd:element>
    <xsd:element name="Document_x0020_reviewer" ma:index="9" nillable="true" ma:displayName="Content reviewer" ma:format="Dropdown" ma:internalName="Document_x0020_reviewer" ma:readOnly="false">
      <xsd:simpleType>
        <xsd:restriction base="dms:Text">
          <xsd:maxLength value="255"/>
        </xsd:restriction>
      </xsd:simpleType>
    </xsd:element>
    <xsd:element name="Tier_x0020_type" ma:index="10" nillable="true" ma:displayName="Content governance level" ma:format="Dropdown" ma:internalName="Tier_x0020_type" ma:readOnly="false">
      <xsd:simpleType>
        <xsd:union memberTypes="dms:Text">
          <xsd:simpleType>
            <xsd:restriction base="dms:Choice">
              <xsd:enumeration value="Level 1"/>
              <xsd:enumeration value="Level 2"/>
              <xsd:enumeration value="Level 3"/>
              <xsd:enumeration value="N/A"/>
            </xsd:restriction>
          </xsd:simpleType>
        </xsd:union>
      </xsd:simpleType>
    </xsd:element>
    <xsd:element name="Reminder_x0020__x002d__x0020_Regulatory_x0020_Document_x0020_Review" ma:index="11" nillable="true" ma:displayName="Review reminder date" ma:format="DateOnly" ma:internalName="Reminder_x0020__x002d__x0020_Regulatory_x0020_Document_x0020_Review" ma:readOnly="false">
      <xsd:simpleType>
        <xsd:restriction base="dms:DateTime"/>
      </xsd:simpleType>
    </xsd:element>
    <xsd:element name="Teamsthatusethiscontent" ma:index="13" nillable="true" ma:displayName="Content team" ma:format="Dropdown" ma:list="c67b1ae7-9f6e-4635-b6b2-f2b399acdbf6" ma:internalName="Teamsthatusethiscontent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ontentlocation" ma:index="14" nillable="true" ma:displayName="Content location" ma:format="Dropdown" ma:list="4f950203-9423-444a-8ccb-c6af4696b09b" ma:internalName="Contentlocation" ma:readOnly="false" ma:showField="Title">
      <xsd:simpleType>
        <xsd:restriction base="dms:Lookup"/>
      </xsd:simpleType>
    </xsd:element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hidden="true" ma:internalName="MediaServiceKeyPoints" ma:readOnly="true">
      <xsd:simpleType>
        <xsd:restriction base="dms:Note"/>
      </xsd:simpleType>
    </xsd:element>
    <xsd:element name="Business_x0020_area" ma:index="23" nillable="true" ma:displayName="Business area" ma:hidden="true" ma:list="{c0577c4a-ccd9-4bac-8aa3-bfd0fa2b5dc4}" ma:internalName="Business_x0020_area" ma:readOnly="false" ma:showField="Titl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b67d521cd5d4b9d8aafc4314adf97d0" ma:index="24" nillable="true" ma:taxonomy="true" ma:internalName="pb67d521cd5d4b9d8aafc4314adf97d0" ma:taxonomyFieldName="Related_x0020_Sitepage" ma:displayName="Related reggie sitepage" ma:default="" ma:fieldId="{9b67d521-cd5d-4b9d-8aaf-c4314adf97d0}" ma:taxonomyMulti="true" ma:sspId="7147e460-a74b-4414-8224-31362e5846fd" ma:termSetId="4313a466-c5e2-4935-8db0-5d4f38b9b1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astrevieweddate" ma:index="28" nillable="true" ma:displayName="Last reviewed date" ma:format="DateOnly" ma:internalName="Lastrevieweddate">
      <xsd:simpleType>
        <xsd:restriction base="dms:DateTime"/>
      </xsd:simpleType>
    </xsd:element>
    <xsd:element name="Inreviewbriefcomments" ma:index="29" nillable="true" ma:displayName="In review brief comments" ma:format="Dropdown" ma:internalName="Inreviewbriefcomments">
      <xsd:simpleType>
        <xsd:restriction base="dms:Note">
          <xsd:maxLength value="255"/>
        </xsd:restriction>
      </xsd:simpleType>
    </xsd:element>
    <xsd:element name="Otherlocationforexactcontent" ma:index="30" nillable="true" ma:displayName="Other location for exact content" ma:format="Dropdown" ma:internalName="Otherlocationforexactcontent">
      <xsd:simpleType>
        <xsd:restriction base="dms:Choice">
          <xsd:enumeration value="Website asqa.gov.au"/>
          <xsd:enumeration value="Objective"/>
          <xsd:enumeration value="iCMS"/>
          <xsd:enumeration value="reggie"/>
        </xsd:restriction>
      </xsd:simpleType>
    </xsd:element>
    <xsd:element name="ObjectiveID" ma:index="31" nillable="true" ma:displayName="Objective ID" ma:format="Dropdown" ma:internalName="ObjectiveID">
      <xsd:simpleType>
        <xsd:restriction base="dms:Text">
          <xsd:maxLength value="255"/>
        </xsd:restriction>
      </xsd:simpleType>
    </xsd:element>
    <xsd:element name="lcf76f155ced4ddcb4097134ff3c332f" ma:index="35" nillable="true" ma:taxonomy="true" ma:internalName="lcf76f155ced4ddcb4097134ff3c332f" ma:taxonomyFieldName="MediaServiceImageTags" ma:displayName="Image Tags" ma:readOnly="false" ma:fieldId="{5cf76f15-5ced-4ddc-b409-7134ff3c332f}" ma:taxonomyMulti="true" ma:sspId="7147e460-a74b-4414-8224-31362e5846f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RetireDocument" ma:index="39" nillable="true" ma:displayName="Retire Document" ma:default="0" ma:description="Toggling this to 'Yes' will move the document into the Retired Documents library retaining file metadata and version history.  Once moved, the document will be excluded from search results.." ma:format="Dropdown" ma:internalName="RetireDocument">
      <xsd:simpleType>
        <xsd:restriction base="dms:Boolean"/>
      </xsd:simpleType>
    </xsd:element>
    <xsd:element name="MediaServiceDateTaken" ma:index="4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4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4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61efa3-d001-46c9-92bc-a94a92302539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daeffe0f-6ae8-4e62-b2e0-85f371133ad1}" ma:internalName="TaxCatchAll" ma:readOnly="false" ma:showField="CatchAllData" ma:web="9e61efa3-d001-46c9-92bc-a94a9230253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3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0EC94C-F133-415E-81F7-A40A42622EEA}">
  <ds:schemaRefs>
    <ds:schemaRef ds:uri="72e2b1cd-2eae-409a-ba66-d1aad8092644"/>
    <ds:schemaRef ds:uri="9e61efa3-d001-46c9-92bc-a94a9230253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8461E43-0BB0-4059-97A2-CED1471F3C6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DFF61A-0E20-437D-93DD-5D6F4AD96251}">
  <ds:schemaRefs>
    <ds:schemaRef ds:uri="72e2b1cd-2eae-409a-ba66-d1aad8092644"/>
    <ds:schemaRef ds:uri="9e61efa3-d001-46c9-92bc-a94a9230253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</TotalTime>
  <Words>1462</Words>
  <Application>Microsoft Office PowerPoint</Application>
  <PresentationFormat>Widescreen</PresentationFormat>
  <Paragraphs>290</Paragraphs>
  <Slides>36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50" baseType="lpstr">
      <vt:lpstr>Aptos</vt:lpstr>
      <vt:lpstr>Aptos Display</vt:lpstr>
      <vt:lpstr>Arial</vt:lpstr>
      <vt:lpstr>Calibri</vt:lpstr>
      <vt:lpstr>Canela Light</vt:lpstr>
      <vt:lpstr>Canela-Light</vt:lpstr>
      <vt:lpstr>Cooper Black</vt:lpstr>
      <vt:lpstr>Courier New</vt:lpstr>
      <vt:lpstr>Jumble</vt:lpstr>
      <vt:lpstr>Lato</vt:lpstr>
      <vt:lpstr>Times New Roman</vt:lpstr>
      <vt:lpstr>Wingdings</vt:lpstr>
      <vt:lpstr>1_Office Theme</vt:lpstr>
      <vt:lpstr>Office Theme</vt:lpstr>
      <vt:lpstr>2025 Standards  ASQA Information Webinar  27 June 2025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ASQA's Standards Information Workshop Series  What we learnt...  </vt:lpstr>
      <vt:lpstr>PowerPoint Presentation</vt:lpstr>
      <vt:lpstr>PowerPoint Presentation</vt:lpstr>
      <vt:lpstr>PowerPoint Presentation</vt:lpstr>
      <vt:lpstr>ASQA’s  revised assessment approach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 - Charcoal</dc:title>
  <dc:creator>SMITH,Courtney</dc:creator>
  <cp:lastModifiedBy>CARUSO,Daniella</cp:lastModifiedBy>
  <cp:revision>13</cp:revision>
  <dcterms:created xsi:type="dcterms:W3CDTF">2022-05-05T01:56:28Z</dcterms:created>
  <dcterms:modified xsi:type="dcterms:W3CDTF">2025-07-30T04:05:19Z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9d889eb-932f-4752-8739-64d25806ef64_Enabled">
    <vt:lpwstr>true</vt:lpwstr>
  </property>
  <property fmtid="{D5CDD505-2E9C-101B-9397-08002B2CF9AE}" pid="3" name="MSIP_Label_79d889eb-932f-4752-8739-64d25806ef64_SetDate">
    <vt:lpwstr>2022-05-05T07:14:43Z</vt:lpwstr>
  </property>
  <property fmtid="{D5CDD505-2E9C-101B-9397-08002B2CF9AE}" pid="4" name="MSIP_Label_79d889eb-932f-4752-8739-64d25806ef64_Method">
    <vt:lpwstr>Privileged</vt:lpwstr>
  </property>
  <property fmtid="{D5CDD505-2E9C-101B-9397-08002B2CF9AE}" pid="5" name="MSIP_Label_79d889eb-932f-4752-8739-64d25806ef64_Name">
    <vt:lpwstr>79d889eb-932f-4752-8739-64d25806ef64</vt:lpwstr>
  </property>
  <property fmtid="{D5CDD505-2E9C-101B-9397-08002B2CF9AE}" pid="6" name="MSIP_Label_79d889eb-932f-4752-8739-64d25806ef64_SiteId">
    <vt:lpwstr>dd0cfd15-4558-4b12-8bad-ea26984fc417</vt:lpwstr>
  </property>
  <property fmtid="{D5CDD505-2E9C-101B-9397-08002B2CF9AE}" pid="7" name="MSIP_Label_79d889eb-932f-4752-8739-64d25806ef64_ActionId">
    <vt:lpwstr>08c578ae-ad10-4677-bf75-5a08880f8937</vt:lpwstr>
  </property>
  <property fmtid="{D5CDD505-2E9C-101B-9397-08002B2CF9AE}" pid="8" name="MSIP_Label_79d889eb-932f-4752-8739-64d25806ef64_ContentBits">
    <vt:lpwstr>0</vt:lpwstr>
  </property>
  <property fmtid="{D5CDD505-2E9C-101B-9397-08002B2CF9AE}" pid="9" name="MediaServiceImageTags">
    <vt:lpwstr/>
  </property>
  <property fmtid="{D5CDD505-2E9C-101B-9397-08002B2CF9AE}" pid="10" name="ContentTypeId">
    <vt:lpwstr>0x01010090943976001CB04F92B6154C051FCB6C</vt:lpwstr>
  </property>
  <property fmtid="{D5CDD505-2E9C-101B-9397-08002B2CF9AE}" pid="11" name="Related Sitepage">
    <vt:lpwstr>132;#Document templates|b7792337-c21d-49d2-8340-1187a607ca4a</vt:lpwstr>
  </property>
</Properties>
</file>